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notesMasterIdLst>
    <p:notesMasterId r:id="rId18"/>
  </p:notesMasterIdLst>
  <p:handoutMasterIdLst>
    <p:handoutMasterId r:id="rId19"/>
  </p:handoutMasterIdLst>
  <p:sldIdLst>
    <p:sldId id="997" r:id="rId3"/>
    <p:sldId id="328" r:id="rId4"/>
    <p:sldId id="333" r:id="rId5"/>
    <p:sldId id="996" r:id="rId6"/>
    <p:sldId id="1000" r:id="rId7"/>
    <p:sldId id="999" r:id="rId8"/>
    <p:sldId id="1001" r:id="rId9"/>
    <p:sldId id="1002" r:id="rId10"/>
    <p:sldId id="1003" r:id="rId11"/>
    <p:sldId id="989" r:id="rId12"/>
    <p:sldId id="992" r:id="rId13"/>
    <p:sldId id="1005" r:id="rId14"/>
    <p:sldId id="993" r:id="rId15"/>
    <p:sldId id="325" r:id="rId16"/>
    <p:sldId id="1004" r:id="rId17"/>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29636D-8828-39E8-9881-E87E4F2530C9}">
  <a:tblStyle styleId="{A029636D-8828-39E8-9881-E87E4F2530C9}"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85850" autoAdjust="0"/>
  </p:normalViewPr>
  <p:slideViewPr>
    <p:cSldViewPr>
      <p:cViewPr varScale="1">
        <p:scale>
          <a:sx n="43" d="100"/>
          <a:sy n="43" d="100"/>
        </p:scale>
        <p:origin x="115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6C568D3-4AB6-B456-C2CB-FF0D9089F5A5}"/>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F25D7CC-5FBA-11CB-BC8B-146D0764A159}"/>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967C8105-21DF-4B3A-9168-D0351F8C8DD7}" type="datetimeFigureOut">
              <a:rPr lang="fr-FR" smtClean="0"/>
              <a:t>05/05/2023</a:t>
            </a:fld>
            <a:endParaRPr lang="fr-FR"/>
          </a:p>
        </p:txBody>
      </p:sp>
      <p:sp>
        <p:nvSpPr>
          <p:cNvPr id="4" name="Espace réservé du pied de page 3">
            <a:extLst>
              <a:ext uri="{FF2B5EF4-FFF2-40B4-BE49-F238E27FC236}">
                <a16:creationId xmlns:a16="http://schemas.microsoft.com/office/drawing/2014/main" id="{0D82FF20-16BC-7F44-8868-D7284E8B875B}"/>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667EE9C-2B99-6819-EE50-FD2868C0BF10}"/>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105A0B85-5B6A-423E-A352-B57EDAD3C8FD}" type="slidenum">
              <a:rPr lang="fr-FR" smtClean="0"/>
              <a:t>‹N°›</a:t>
            </a:fld>
            <a:endParaRPr lang="fr-FR"/>
          </a:p>
        </p:txBody>
      </p:sp>
    </p:spTree>
    <p:extLst>
      <p:ext uri="{BB962C8B-B14F-4D97-AF65-F5344CB8AC3E}">
        <p14:creationId xmlns:p14="http://schemas.microsoft.com/office/powerpoint/2010/main" val="3699522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DD46022-2AB3-429A-8625-7BBDEA883DF2}" type="datetimeFigureOut">
              <a:rPr lang="fr-FR" smtClean="0"/>
              <a:t>05/05/2023</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B13AACC-EC50-447A-AC65-ED01B263481B}" type="slidenum">
              <a:rPr lang="fr-FR" smtClean="0"/>
              <a:t>‹N°›</a:t>
            </a:fld>
            <a:endParaRPr lang="fr-FR"/>
          </a:p>
        </p:txBody>
      </p:sp>
    </p:spTree>
    <p:extLst>
      <p:ext uri="{BB962C8B-B14F-4D97-AF65-F5344CB8AC3E}">
        <p14:creationId xmlns:p14="http://schemas.microsoft.com/office/powerpoint/2010/main" val="40242980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L’essai plateforme implique la mise en place d’une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infrastructure</a:t>
            </a:r>
            <a:r>
              <a:rPr lang="fr-FR" sz="1200" dirty="0">
                <a:effectLst/>
                <a:latin typeface="Calibri" panose="020F0502020204030204" pitchFamily="34" charset="0"/>
                <a:ea typeface="Calibri" panose="020F0502020204030204" pitchFamily="34" charset="0"/>
                <a:cs typeface="Times New Roman" panose="02020603050405020304" pitchFamily="18" charset="0"/>
              </a:rPr>
              <a:t> sous-jacente permettant de comparer plusieurs bras, simultanément ou les uns après les autres, à un groupe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contrôle commun</a:t>
            </a:r>
            <a:r>
              <a:rPr lang="fr-FR" sz="1200" dirty="0">
                <a:effectLst/>
                <a:latin typeface="Calibri" panose="020F0502020204030204" pitchFamily="34" charset="0"/>
                <a:ea typeface="Calibri" panose="020F0502020204030204" pitchFamily="34" charset="0"/>
                <a:cs typeface="Times New Roman" panose="02020603050405020304" pitchFamily="18" charset="0"/>
              </a:rPr>
              <a:t>. L’essai est régi par un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protocole maître </a:t>
            </a:r>
            <a:r>
              <a:rPr lang="fr-FR" sz="1200" dirty="0">
                <a:effectLst/>
                <a:latin typeface="Calibri" panose="020F0502020204030204" pitchFamily="34" charset="0"/>
                <a:ea typeface="Calibri" panose="020F0502020204030204" pitchFamily="34" charset="0"/>
                <a:cs typeface="Times New Roman" panose="02020603050405020304" pitchFamily="18" charset="0"/>
              </a:rPr>
              <a:t>qui évolue par amendements ou ajouts de sous-protocoles successifs pour chaque nouvelle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Représentation schématique du design d’un essai plateforme comparant trois nouveaux traitements à la prise en charge standard (SOC). Les rectangles représentent les périodes d’inclusion, les traits fins les périodes de suivi. La fin du suivi pour un bras est atteinte soit au moment de son analyse finale, soit après une de ses analyses intermédiaires montrant l’efficacité ou la futilité. Lorsque le nombre de sujets nécessaire est inclus dans un bras, il y a suspension des inclusions dans celui-ci. Les nouveaux patients sont alors randomisés entre les bras qui n’ont pas atteint leur effectif et le bras contrôle. Lorsque tous les bras actifs ont atteint leur effectif attendu, il y a suspension de toute inclusion dans l’étude. SOC* est le nouveau SOC basé sur le traitement B après démonstration de l’intérêt clinique de celui-ci. Il existe un délai entre la disponibilité des résultats concernant le traitement B et son adoption comme nouveau SOC. Dans le cas du traitement C, seuls les patients inclus durant la période correspondant au nouveau SOC pourront être exploités (principe de contemporanéité). Les premiers patients inclus dans le bras C ne sont pas exploitables, car leur groupe contrôle contemporain n’est plus loyal au moment du passage au nouveau SOC.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B13AACC-EC50-447A-AC65-ED01B263481B}" type="slidenum">
              <a:rPr lang="fr-FR" smtClean="0"/>
              <a:t>2</a:t>
            </a:fld>
            <a:endParaRPr lang="fr-FR"/>
          </a:p>
        </p:txBody>
      </p:sp>
    </p:spTree>
    <p:extLst>
      <p:ext uri="{BB962C8B-B14F-4D97-AF65-F5344CB8AC3E}">
        <p14:creationId xmlns:p14="http://schemas.microsoft.com/office/powerpoint/2010/main" val="98412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Financement : AO MESSIDORE</a:t>
            </a:r>
          </a:p>
          <a:p>
            <a:r>
              <a:rPr lang="fr-FR" dirty="0"/>
              <a:t>pour savoir qui fait quoi (ex monitoring, </a:t>
            </a:r>
            <a:r>
              <a:rPr lang="fr-FR" dirty="0" err="1"/>
              <a:t>etc</a:t>
            </a:r>
            <a:r>
              <a:rPr lang="fr-FR" dirty="0"/>
              <a:t>) et avoir des SOP homogènes entre les bras de l’essai</a:t>
            </a:r>
          </a:p>
          <a:p>
            <a:pPr lvl="1"/>
            <a:r>
              <a:rPr lang="fr-FR" dirty="0"/>
              <a:t>Avec plan établi a priori (charte) pour les nouveaux bras</a:t>
            </a:r>
          </a:p>
          <a:p>
            <a:endParaRPr lang="fr-FR" dirty="0"/>
          </a:p>
        </p:txBody>
      </p:sp>
      <p:sp>
        <p:nvSpPr>
          <p:cNvPr id="4" name="Espace réservé du numéro de diapositive 3"/>
          <p:cNvSpPr>
            <a:spLocks noGrp="1"/>
          </p:cNvSpPr>
          <p:nvPr>
            <p:ph type="sldNum" sz="quarter" idx="5"/>
          </p:nvPr>
        </p:nvSpPr>
        <p:spPr/>
        <p:txBody>
          <a:bodyPr/>
          <a:lstStyle/>
          <a:p>
            <a:fld id="{4B13AACC-EC50-447A-AC65-ED01B263481B}" type="slidenum">
              <a:rPr lang="fr-FR" smtClean="0"/>
              <a:t>13</a:t>
            </a:fld>
            <a:endParaRPr lang="fr-FR"/>
          </a:p>
        </p:txBody>
      </p:sp>
    </p:spTree>
    <p:extLst>
      <p:ext uri="{BB962C8B-B14F-4D97-AF65-F5344CB8AC3E}">
        <p14:creationId xmlns:p14="http://schemas.microsoft.com/office/powerpoint/2010/main" val="258200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30E25B-788F-4F3A-AB0C-28FF590EDA92}" type="slidenum">
              <a:rPr lang="fr-FR" smtClean="0"/>
              <a:t>5</a:t>
            </a:fld>
            <a:endParaRPr lang="fr-FR"/>
          </a:p>
        </p:txBody>
      </p:sp>
    </p:spTree>
    <p:extLst>
      <p:ext uri="{BB962C8B-B14F-4D97-AF65-F5344CB8AC3E}">
        <p14:creationId xmlns:p14="http://schemas.microsoft.com/office/powerpoint/2010/main" val="110614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30E25B-788F-4F3A-AB0C-28FF590EDA92}" type="slidenum">
              <a:rPr lang="fr-FR" smtClean="0"/>
              <a:t>6</a:t>
            </a:fld>
            <a:endParaRPr lang="fr-FR"/>
          </a:p>
        </p:txBody>
      </p:sp>
    </p:spTree>
    <p:extLst>
      <p:ext uri="{BB962C8B-B14F-4D97-AF65-F5344CB8AC3E}">
        <p14:creationId xmlns:p14="http://schemas.microsoft.com/office/powerpoint/2010/main" val="207142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Expose à l’inflation du risque alpha / objectif = maintenir un risque alpha global de 5% pour chacune des</a:t>
            </a:r>
            <a:r>
              <a:rPr lang="fr-FR" baseline="0" dirty="0"/>
              <a:t> questions posées</a:t>
            </a:r>
            <a:endParaRPr lang="fr-FR" dirty="0"/>
          </a:p>
        </p:txBody>
      </p:sp>
      <p:sp>
        <p:nvSpPr>
          <p:cNvPr id="4" name="Espace réservé du numéro de diapositive 3"/>
          <p:cNvSpPr>
            <a:spLocks noGrp="1"/>
          </p:cNvSpPr>
          <p:nvPr>
            <p:ph type="sldNum" sz="quarter" idx="10"/>
          </p:nvPr>
        </p:nvSpPr>
        <p:spPr/>
        <p:txBody>
          <a:bodyPr/>
          <a:lstStyle/>
          <a:p>
            <a:fld id="{6C30E25B-788F-4F3A-AB0C-28FF590EDA92}" type="slidenum">
              <a:rPr lang="fr-FR" smtClean="0"/>
              <a:t>7</a:t>
            </a:fld>
            <a:endParaRPr lang="fr-FR"/>
          </a:p>
        </p:txBody>
      </p:sp>
    </p:spTree>
    <p:extLst>
      <p:ext uri="{BB962C8B-B14F-4D97-AF65-F5344CB8AC3E}">
        <p14:creationId xmlns:p14="http://schemas.microsoft.com/office/powerpoint/2010/main" val="243405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dans certains essais classiques, la mise en œuvre du double aveugle nécessitant un double placebo (double-</a:t>
            </a:r>
            <a:r>
              <a:rPr lang="fr-FR" sz="1200" kern="1200" dirty="0" err="1">
                <a:solidFill>
                  <a:schemeClr val="tx1"/>
                </a:solidFill>
                <a:effectLst/>
                <a:latin typeface="+mn-lt"/>
                <a:ea typeface="+mn-ea"/>
                <a:cs typeface="+mn-cs"/>
              </a:rPr>
              <a:t>dummy</a:t>
            </a:r>
            <a:r>
              <a:rPr lang="fr-FR" sz="1200" kern="1200" dirty="0">
                <a:solidFill>
                  <a:schemeClr val="tx1"/>
                </a:solidFill>
                <a:effectLst/>
                <a:latin typeface="+mn-lt"/>
                <a:ea typeface="+mn-ea"/>
                <a:cs typeface="+mn-cs"/>
              </a:rPr>
              <a:t>) s’avère complexe. Elle l’est encore davantage pour les essais plateformes pour lesquels la comparaison de plusieurs bras de traitement nécessiterait la mise en œuvre de multiple-</a:t>
            </a:r>
            <a:r>
              <a:rPr lang="fr-FR" sz="1200" kern="1200" dirty="0" err="1">
                <a:solidFill>
                  <a:schemeClr val="tx1"/>
                </a:solidFill>
                <a:effectLst/>
                <a:latin typeface="+mn-lt"/>
                <a:ea typeface="+mn-ea"/>
                <a:cs typeface="+mn-cs"/>
              </a:rPr>
              <a:t>dummy</a:t>
            </a:r>
            <a:r>
              <a:rPr lang="fr-FR" sz="1200" kern="1200" dirty="0">
                <a:solidFill>
                  <a:schemeClr val="tx1"/>
                </a:solidFill>
                <a:effectLst/>
                <a:latin typeface="+mn-lt"/>
                <a:ea typeface="+mn-ea"/>
                <a:cs typeface="+mn-cs"/>
              </a:rPr>
              <a:t>, avec toutes les difficultés inhérentes à cette procédure : la perte de flexibilité liée à la fabrication des placebos, l’approvisionnement dans les différents centres, etc. Ces lourdeurs logistiques expliquent pourquoi la majorité des essais plateformes sont conduits en ouvert,</a:t>
            </a:r>
            <a:endParaRPr lang="fr-FR" dirty="0"/>
          </a:p>
        </p:txBody>
      </p:sp>
      <p:sp>
        <p:nvSpPr>
          <p:cNvPr id="4" name="Espace réservé du numéro de diapositive 3"/>
          <p:cNvSpPr>
            <a:spLocks noGrp="1"/>
          </p:cNvSpPr>
          <p:nvPr>
            <p:ph type="sldNum" sz="quarter" idx="10"/>
          </p:nvPr>
        </p:nvSpPr>
        <p:spPr/>
        <p:txBody>
          <a:bodyPr/>
          <a:lstStyle/>
          <a:p>
            <a:fld id="{6C30E25B-788F-4F3A-AB0C-28FF590EDA92}" type="slidenum">
              <a:rPr lang="fr-FR" smtClean="0"/>
              <a:t>8</a:t>
            </a:fld>
            <a:endParaRPr lang="fr-FR"/>
          </a:p>
        </p:txBody>
      </p:sp>
    </p:spTree>
    <p:extLst>
      <p:ext uri="{BB962C8B-B14F-4D97-AF65-F5344CB8AC3E}">
        <p14:creationId xmlns:p14="http://schemas.microsoft.com/office/powerpoint/2010/main" val="177677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30E25B-788F-4F3A-AB0C-28FF590EDA92}" type="slidenum">
              <a:rPr lang="fr-FR" smtClean="0"/>
              <a:t>9</a:t>
            </a:fld>
            <a:endParaRPr lang="fr-FR"/>
          </a:p>
        </p:txBody>
      </p:sp>
    </p:spTree>
    <p:extLst>
      <p:ext uri="{BB962C8B-B14F-4D97-AF65-F5344CB8AC3E}">
        <p14:creationId xmlns:p14="http://schemas.microsoft.com/office/powerpoint/2010/main" val="360611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 de bras </a:t>
            </a:r>
            <a:r>
              <a:rPr lang="fr-FR" dirty="0">
                <a:sym typeface="Wingdings" panose="05000000000000000000" pitchFamily="2" charset="2"/>
              </a:rPr>
              <a:t> MS</a:t>
            </a:r>
          </a:p>
          <a:p>
            <a:pPr marL="0" indent="0">
              <a:buNone/>
            </a:pPr>
            <a:r>
              <a:rPr lang="fr-FR" b="1" dirty="0">
                <a:sym typeface="Wingdings" panose="05000000000000000000" pitchFamily="2" charset="2"/>
              </a:rPr>
              <a:t>   </a:t>
            </a:r>
            <a:r>
              <a:rPr lang="fr-FR" b="1" dirty="0"/>
              <a:t>Reco Pas besoin de signer la nouvelle version</a:t>
            </a:r>
          </a:p>
          <a:p>
            <a:endParaRPr lang="fr-FR" dirty="0"/>
          </a:p>
        </p:txBody>
      </p:sp>
      <p:sp>
        <p:nvSpPr>
          <p:cNvPr id="4" name="Espace réservé du numéro de diapositive 3"/>
          <p:cNvSpPr>
            <a:spLocks noGrp="1"/>
          </p:cNvSpPr>
          <p:nvPr>
            <p:ph type="sldNum" sz="quarter" idx="5"/>
          </p:nvPr>
        </p:nvSpPr>
        <p:spPr/>
        <p:txBody>
          <a:bodyPr/>
          <a:lstStyle/>
          <a:p>
            <a:fld id="{4B13AACC-EC50-447A-AC65-ED01B263481B}" type="slidenum">
              <a:rPr lang="fr-FR" smtClean="0"/>
              <a:t>10</a:t>
            </a:fld>
            <a:endParaRPr lang="fr-FR"/>
          </a:p>
        </p:txBody>
      </p:sp>
    </p:spTree>
    <p:extLst>
      <p:ext uri="{BB962C8B-B14F-4D97-AF65-F5344CB8AC3E}">
        <p14:creationId xmlns:p14="http://schemas.microsoft.com/office/powerpoint/2010/main" val="401995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Mentionner ici papier HAS sur nouvelles méthodologies</a:t>
            </a:r>
          </a:p>
        </p:txBody>
      </p:sp>
      <p:sp>
        <p:nvSpPr>
          <p:cNvPr id="4" name="Espace réservé du numéro de diapositive 3"/>
          <p:cNvSpPr>
            <a:spLocks noGrp="1"/>
          </p:cNvSpPr>
          <p:nvPr>
            <p:ph type="sldNum" sz="quarter" idx="10"/>
          </p:nvPr>
        </p:nvSpPr>
        <p:spPr/>
        <p:txBody>
          <a:bodyPr/>
          <a:lstStyle/>
          <a:p>
            <a:fld id="{4B13AACC-EC50-447A-AC65-ED01B263481B}" type="slidenum">
              <a:rPr lang="fr-FR" smtClean="0"/>
              <a:t>11</a:t>
            </a:fld>
            <a:endParaRPr lang="fr-FR"/>
          </a:p>
        </p:txBody>
      </p:sp>
    </p:spTree>
    <p:extLst>
      <p:ext uri="{BB962C8B-B14F-4D97-AF65-F5344CB8AC3E}">
        <p14:creationId xmlns:p14="http://schemas.microsoft.com/office/powerpoint/2010/main" val="142292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Mentionner ici papier HAS sur nouvelles méthodologies</a:t>
            </a:r>
          </a:p>
        </p:txBody>
      </p:sp>
      <p:sp>
        <p:nvSpPr>
          <p:cNvPr id="4" name="Espace réservé du numéro de diapositive 3"/>
          <p:cNvSpPr>
            <a:spLocks noGrp="1"/>
          </p:cNvSpPr>
          <p:nvPr>
            <p:ph type="sldNum" sz="quarter" idx="10"/>
          </p:nvPr>
        </p:nvSpPr>
        <p:spPr/>
        <p:txBody>
          <a:bodyPr/>
          <a:lstStyle/>
          <a:p>
            <a:fld id="{4B13AACC-EC50-447A-AC65-ED01B263481B}" type="slidenum">
              <a:rPr lang="fr-FR" smtClean="0"/>
              <a:t>12</a:t>
            </a:fld>
            <a:endParaRPr lang="fr-FR"/>
          </a:p>
        </p:txBody>
      </p:sp>
    </p:spTree>
    <p:extLst>
      <p:ext uri="{BB962C8B-B14F-4D97-AF65-F5344CB8AC3E}">
        <p14:creationId xmlns:p14="http://schemas.microsoft.com/office/powerpoint/2010/main" val="323125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4" name="Espace réservé de la date 3"/>
          <p:cNvSpPr>
            <a:spLocks noGrp="1"/>
          </p:cNvSpPr>
          <p:nvPr>
            <p:ph type="dt" sz="half" idx="10"/>
          </p:nvPr>
        </p:nvSpPr>
        <p:spPr bwMode="auto"/>
        <p:txBody>
          <a:bodyPr/>
          <a:lstStyle/>
          <a:p>
            <a:pPr>
              <a:defRPr/>
            </a:pPr>
            <a:fld id="{7B02856C-62C1-4BB9-BC91-611F9558D89D}" type="datetime1">
              <a:rPr lang="fr-FR" smtClean="0"/>
              <a:t>05/05/2023</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D60B6B8B-6298-4B4E-A602-D628337308C8}" type="datetime1">
              <a:rPr lang="fr-FR" smtClean="0"/>
              <a:t>05/05/2023</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4741ADDC-FEC9-4A41-BE6B-D78D834BA93F}" type="datetime1">
              <a:rPr lang="fr-FR" smtClean="0"/>
              <a:t>05/05/2023</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4BFE1-D066-4132-93F3-07654EF27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0145C1D-AC23-4045-8122-113C21411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1C7CCC-A2E3-4A3E-B721-90813FF2A6B1}"/>
              </a:ext>
            </a:extLst>
          </p:cNvPr>
          <p:cNvSpPr>
            <a:spLocks noGrp="1"/>
          </p:cNvSpPr>
          <p:nvPr>
            <p:ph type="dt" sz="half" idx="10"/>
          </p:nvPr>
        </p:nvSpPr>
        <p:spPr/>
        <p:txBody>
          <a:bodyPr/>
          <a:lstStyle/>
          <a:p>
            <a:fld id="{D895EAD3-21BE-4DF1-B178-AF172F8E953A}" type="datetime1">
              <a:rPr lang="fr-FR" smtClean="0"/>
              <a:t>05/05/2023</a:t>
            </a:fld>
            <a:endParaRPr lang="fr-FR"/>
          </a:p>
        </p:txBody>
      </p:sp>
      <p:sp>
        <p:nvSpPr>
          <p:cNvPr id="5" name="Espace réservé du pied de page 4">
            <a:extLst>
              <a:ext uri="{FF2B5EF4-FFF2-40B4-BE49-F238E27FC236}">
                <a16:creationId xmlns:a16="http://schemas.microsoft.com/office/drawing/2014/main" id="{7D76DBE0-E60B-4E6A-B69E-388276A44B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9FF1A4-CD7B-48DC-A68F-B095434ECFB9}"/>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2932342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835D3-35B1-43EE-AF12-1C1F191F3F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A03993-F2A8-417E-AB59-F4E6DBF519F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487136-0904-4160-8163-96FA6DE9BC82}"/>
              </a:ext>
            </a:extLst>
          </p:cNvPr>
          <p:cNvSpPr>
            <a:spLocks noGrp="1"/>
          </p:cNvSpPr>
          <p:nvPr>
            <p:ph type="dt" sz="half" idx="10"/>
          </p:nvPr>
        </p:nvSpPr>
        <p:spPr/>
        <p:txBody>
          <a:bodyPr/>
          <a:lstStyle/>
          <a:p>
            <a:fld id="{8EA349C8-0DA9-4A89-B80A-411215B0EDC3}" type="datetime1">
              <a:rPr lang="fr-FR" smtClean="0"/>
              <a:t>05/05/2023</a:t>
            </a:fld>
            <a:endParaRPr lang="fr-FR"/>
          </a:p>
        </p:txBody>
      </p:sp>
      <p:sp>
        <p:nvSpPr>
          <p:cNvPr id="5" name="Espace réservé du pied de page 4">
            <a:extLst>
              <a:ext uri="{FF2B5EF4-FFF2-40B4-BE49-F238E27FC236}">
                <a16:creationId xmlns:a16="http://schemas.microsoft.com/office/drawing/2014/main" id="{2187067D-1884-4424-B07D-D27CDB052C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5C2063-6BE7-4F36-A97B-133E26428F94}"/>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388782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BBA9E-4412-40B2-B0DF-B410CB2BE79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E500E4B-09A1-4BE7-874F-148271A0C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B532120-2111-4E7C-B198-D5FF893DEC27}"/>
              </a:ext>
            </a:extLst>
          </p:cNvPr>
          <p:cNvSpPr>
            <a:spLocks noGrp="1"/>
          </p:cNvSpPr>
          <p:nvPr>
            <p:ph type="dt" sz="half" idx="10"/>
          </p:nvPr>
        </p:nvSpPr>
        <p:spPr/>
        <p:txBody>
          <a:bodyPr/>
          <a:lstStyle/>
          <a:p>
            <a:fld id="{645296B1-FDA5-4AEA-A97B-9170E4BD4398}" type="datetime1">
              <a:rPr lang="fr-FR" smtClean="0"/>
              <a:t>05/05/2023</a:t>
            </a:fld>
            <a:endParaRPr lang="fr-FR"/>
          </a:p>
        </p:txBody>
      </p:sp>
      <p:sp>
        <p:nvSpPr>
          <p:cNvPr id="5" name="Espace réservé du pied de page 4">
            <a:extLst>
              <a:ext uri="{FF2B5EF4-FFF2-40B4-BE49-F238E27FC236}">
                <a16:creationId xmlns:a16="http://schemas.microsoft.com/office/drawing/2014/main" id="{0D84A9C4-E13A-4023-8F03-79ED18335B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667FFF-BC16-4B72-BF75-27B685AEDE36}"/>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3772941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ACB2E-6A8E-4A2F-9B7B-20EBD9ECBE7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8D70643-4164-4F7F-994F-8512961A239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44CE65B-6690-4F51-B0C8-B9A84151878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F99765-432B-4500-82A0-43AD2136B049}"/>
              </a:ext>
            </a:extLst>
          </p:cNvPr>
          <p:cNvSpPr>
            <a:spLocks noGrp="1"/>
          </p:cNvSpPr>
          <p:nvPr>
            <p:ph type="dt" sz="half" idx="10"/>
          </p:nvPr>
        </p:nvSpPr>
        <p:spPr/>
        <p:txBody>
          <a:bodyPr/>
          <a:lstStyle/>
          <a:p>
            <a:fld id="{9E8CBDF4-BCC9-4AAE-B4E6-0450A9F3BB6E}" type="datetime1">
              <a:rPr lang="fr-FR" smtClean="0"/>
              <a:t>05/05/2023</a:t>
            </a:fld>
            <a:endParaRPr lang="fr-FR"/>
          </a:p>
        </p:txBody>
      </p:sp>
      <p:sp>
        <p:nvSpPr>
          <p:cNvPr id="6" name="Espace réservé du pied de page 5">
            <a:extLst>
              <a:ext uri="{FF2B5EF4-FFF2-40B4-BE49-F238E27FC236}">
                <a16:creationId xmlns:a16="http://schemas.microsoft.com/office/drawing/2014/main" id="{B73C9D12-C6C2-4892-B2CA-5773CB18BE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AD3FF8-A9CD-48FE-A45C-4EAAD7EB7492}"/>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27171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419E4-BFD1-4832-93A1-12AA474B2BD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614AAFA-6856-49AC-98E2-B6DD04D5D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973BEED-B2F2-4A15-B2F9-64490851B7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C96EA8-EBB6-494B-8FF7-7BCA5817BD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CE0D2B-9B7F-4711-B2A7-C88919EB64A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DAC8726-4EB0-4D66-BB21-1AD52069B565}"/>
              </a:ext>
            </a:extLst>
          </p:cNvPr>
          <p:cNvSpPr>
            <a:spLocks noGrp="1"/>
          </p:cNvSpPr>
          <p:nvPr>
            <p:ph type="dt" sz="half" idx="10"/>
          </p:nvPr>
        </p:nvSpPr>
        <p:spPr/>
        <p:txBody>
          <a:bodyPr/>
          <a:lstStyle/>
          <a:p>
            <a:fld id="{BA4B8300-814B-443D-A201-9EEEAF72FC27}" type="datetime1">
              <a:rPr lang="fr-FR" smtClean="0"/>
              <a:t>05/05/2023</a:t>
            </a:fld>
            <a:endParaRPr lang="fr-FR"/>
          </a:p>
        </p:txBody>
      </p:sp>
      <p:sp>
        <p:nvSpPr>
          <p:cNvPr id="8" name="Espace réservé du pied de page 7">
            <a:extLst>
              <a:ext uri="{FF2B5EF4-FFF2-40B4-BE49-F238E27FC236}">
                <a16:creationId xmlns:a16="http://schemas.microsoft.com/office/drawing/2014/main" id="{4BC568C0-ED6F-49BE-BB07-A1ADDF3EAB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6C4603-1AA0-4822-9693-7EBD80297953}"/>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237918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9B3B3-044D-4861-9D33-1A3D3A65DA6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C9800E1-3308-46C2-AA71-5953A579CF16}"/>
              </a:ext>
            </a:extLst>
          </p:cNvPr>
          <p:cNvSpPr>
            <a:spLocks noGrp="1"/>
          </p:cNvSpPr>
          <p:nvPr>
            <p:ph type="dt" sz="half" idx="10"/>
          </p:nvPr>
        </p:nvSpPr>
        <p:spPr/>
        <p:txBody>
          <a:bodyPr/>
          <a:lstStyle/>
          <a:p>
            <a:fld id="{A9A1E47A-D791-46CB-92FC-0B32D1A67178}" type="datetime1">
              <a:rPr lang="fr-FR" smtClean="0"/>
              <a:t>05/05/2023</a:t>
            </a:fld>
            <a:endParaRPr lang="fr-FR"/>
          </a:p>
        </p:txBody>
      </p:sp>
      <p:sp>
        <p:nvSpPr>
          <p:cNvPr id="4" name="Espace réservé du pied de page 3">
            <a:extLst>
              <a:ext uri="{FF2B5EF4-FFF2-40B4-BE49-F238E27FC236}">
                <a16:creationId xmlns:a16="http://schemas.microsoft.com/office/drawing/2014/main" id="{C2A923D1-E12A-4695-B294-1610B556634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B0734E-125F-4027-9D88-14D9F708F0E0}"/>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4274284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8A5F9C-9A91-40D5-B2B9-F60DFF8C1A08}"/>
              </a:ext>
            </a:extLst>
          </p:cNvPr>
          <p:cNvSpPr>
            <a:spLocks noGrp="1"/>
          </p:cNvSpPr>
          <p:nvPr>
            <p:ph type="dt" sz="half" idx="10"/>
          </p:nvPr>
        </p:nvSpPr>
        <p:spPr/>
        <p:txBody>
          <a:bodyPr/>
          <a:lstStyle/>
          <a:p>
            <a:fld id="{EC7A87FE-DF0F-4F09-9E2A-C47647BBA5B7}" type="datetime1">
              <a:rPr lang="fr-FR" smtClean="0"/>
              <a:t>05/05/2023</a:t>
            </a:fld>
            <a:endParaRPr lang="fr-FR"/>
          </a:p>
        </p:txBody>
      </p:sp>
      <p:sp>
        <p:nvSpPr>
          <p:cNvPr id="3" name="Espace réservé du pied de page 2">
            <a:extLst>
              <a:ext uri="{FF2B5EF4-FFF2-40B4-BE49-F238E27FC236}">
                <a16:creationId xmlns:a16="http://schemas.microsoft.com/office/drawing/2014/main" id="{83E51EBA-4F33-4813-815F-90F9F91A39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F0D0C1-55AA-472D-956B-8A5660E69567}"/>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307132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0D45C-A764-48DB-95C9-D986683403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B377A04-9DA4-4ECD-97A1-0B00E008C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07D04DA-8971-4E2F-AC4B-7DF53D3AF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0810C0-B475-43FD-AA71-D26200518F29}"/>
              </a:ext>
            </a:extLst>
          </p:cNvPr>
          <p:cNvSpPr>
            <a:spLocks noGrp="1"/>
          </p:cNvSpPr>
          <p:nvPr>
            <p:ph type="dt" sz="half" idx="10"/>
          </p:nvPr>
        </p:nvSpPr>
        <p:spPr/>
        <p:txBody>
          <a:bodyPr/>
          <a:lstStyle/>
          <a:p>
            <a:fld id="{1053B013-517A-41CA-B216-F9D41C6E3332}" type="datetime1">
              <a:rPr lang="fr-FR" smtClean="0"/>
              <a:t>05/05/2023</a:t>
            </a:fld>
            <a:endParaRPr lang="fr-FR"/>
          </a:p>
        </p:txBody>
      </p:sp>
      <p:sp>
        <p:nvSpPr>
          <p:cNvPr id="6" name="Espace réservé du pied de page 5">
            <a:extLst>
              <a:ext uri="{FF2B5EF4-FFF2-40B4-BE49-F238E27FC236}">
                <a16:creationId xmlns:a16="http://schemas.microsoft.com/office/drawing/2014/main" id="{25B8F3A5-E1EB-4138-AFCA-2B7F2AED88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7DC3AC-F277-4F37-A47B-5724444C5842}"/>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10478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37AF74B9-1259-497C-B6B9-417908CF2FE8}" type="datetime1">
              <a:rPr lang="fr-FR" smtClean="0"/>
              <a:t>05/05/2023</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92DBC-8DB7-4A68-B386-7CC8E79E67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FC1263F-E5EF-47E1-BA1F-8FDEF3DC1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F01DFA6-1AE9-43C2-886B-ABE53D56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CBCEF1-9216-473E-A164-2A5FD66C70C7}"/>
              </a:ext>
            </a:extLst>
          </p:cNvPr>
          <p:cNvSpPr>
            <a:spLocks noGrp="1"/>
          </p:cNvSpPr>
          <p:nvPr>
            <p:ph type="dt" sz="half" idx="10"/>
          </p:nvPr>
        </p:nvSpPr>
        <p:spPr/>
        <p:txBody>
          <a:bodyPr/>
          <a:lstStyle/>
          <a:p>
            <a:fld id="{41134580-469E-46AF-A49C-43CB60941739}" type="datetime1">
              <a:rPr lang="fr-FR" smtClean="0"/>
              <a:t>05/05/2023</a:t>
            </a:fld>
            <a:endParaRPr lang="fr-FR"/>
          </a:p>
        </p:txBody>
      </p:sp>
      <p:sp>
        <p:nvSpPr>
          <p:cNvPr id="6" name="Espace réservé du pied de page 5">
            <a:extLst>
              <a:ext uri="{FF2B5EF4-FFF2-40B4-BE49-F238E27FC236}">
                <a16:creationId xmlns:a16="http://schemas.microsoft.com/office/drawing/2014/main" id="{17E51D8E-E2E0-44BD-9A3D-4E923CF0F7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FF58FA-26C1-4986-A71F-9E1A39A5923B}"/>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186642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B273E-C3CA-461C-B3DD-35E409A27C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C9E92C-DB69-4FE8-8296-670FC7562F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E57EF3-5F41-49AB-9959-8514C71C0AA4}"/>
              </a:ext>
            </a:extLst>
          </p:cNvPr>
          <p:cNvSpPr>
            <a:spLocks noGrp="1"/>
          </p:cNvSpPr>
          <p:nvPr>
            <p:ph type="dt" sz="half" idx="10"/>
          </p:nvPr>
        </p:nvSpPr>
        <p:spPr/>
        <p:txBody>
          <a:bodyPr/>
          <a:lstStyle/>
          <a:p>
            <a:fld id="{3B0957EB-75A5-49E2-A78C-3CA69560BD96}" type="datetime1">
              <a:rPr lang="fr-FR" smtClean="0"/>
              <a:t>05/05/2023</a:t>
            </a:fld>
            <a:endParaRPr lang="fr-FR"/>
          </a:p>
        </p:txBody>
      </p:sp>
      <p:sp>
        <p:nvSpPr>
          <p:cNvPr id="5" name="Espace réservé du pied de page 4">
            <a:extLst>
              <a:ext uri="{FF2B5EF4-FFF2-40B4-BE49-F238E27FC236}">
                <a16:creationId xmlns:a16="http://schemas.microsoft.com/office/drawing/2014/main" id="{304E5E50-D1CF-46D5-AD9C-348FDF4F77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DE06B9-94EA-4928-BDC0-1F690A7073C1}"/>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2661011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BA7EC-0592-423E-89F7-6BCB3D7AD24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6D24C69-538C-4637-B5F1-6E46AE735AB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C5FA03-4D93-4D88-ADC4-0974A79BBFB8}"/>
              </a:ext>
            </a:extLst>
          </p:cNvPr>
          <p:cNvSpPr>
            <a:spLocks noGrp="1"/>
          </p:cNvSpPr>
          <p:nvPr>
            <p:ph type="dt" sz="half" idx="10"/>
          </p:nvPr>
        </p:nvSpPr>
        <p:spPr/>
        <p:txBody>
          <a:bodyPr/>
          <a:lstStyle/>
          <a:p>
            <a:fld id="{E7FC924F-72CE-4725-944A-0AE9E57FDE90}" type="datetime1">
              <a:rPr lang="fr-FR" smtClean="0"/>
              <a:t>05/05/2023</a:t>
            </a:fld>
            <a:endParaRPr lang="fr-FR"/>
          </a:p>
        </p:txBody>
      </p:sp>
      <p:sp>
        <p:nvSpPr>
          <p:cNvPr id="5" name="Espace réservé du pied de page 4">
            <a:extLst>
              <a:ext uri="{FF2B5EF4-FFF2-40B4-BE49-F238E27FC236}">
                <a16:creationId xmlns:a16="http://schemas.microsoft.com/office/drawing/2014/main" id="{C32F07E9-B8A3-4567-A616-288BCB8C99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FFBDB9-7AB0-4DE1-B7A1-7F2D68D5A830}"/>
              </a:ext>
            </a:extLst>
          </p:cNvPr>
          <p:cNvSpPr>
            <a:spLocks noGrp="1"/>
          </p:cNvSpPr>
          <p:nvPr>
            <p:ph type="sldNum" sz="quarter" idx="12"/>
          </p:nvPr>
        </p:nvSpPr>
        <p:spPr/>
        <p:txBody>
          <a:bodyPr/>
          <a:lstStyle/>
          <a:p>
            <a:fld id="{BF747149-6E84-4CAE-A030-F77E57B4D865}" type="slidenum">
              <a:rPr lang="fr-FR" smtClean="0"/>
              <a:t>‹N°›</a:t>
            </a:fld>
            <a:endParaRPr lang="fr-FR"/>
          </a:p>
        </p:txBody>
      </p:sp>
    </p:spTree>
    <p:extLst>
      <p:ext uri="{BB962C8B-B14F-4D97-AF65-F5344CB8AC3E}">
        <p14:creationId xmlns:p14="http://schemas.microsoft.com/office/powerpoint/2010/main" val="117363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
        <p:nvSpPr>
          <p:cNvPr id="4" name="Espace réservé de la date 3"/>
          <p:cNvSpPr>
            <a:spLocks noGrp="1"/>
          </p:cNvSpPr>
          <p:nvPr>
            <p:ph type="dt" sz="half" idx="10"/>
          </p:nvPr>
        </p:nvSpPr>
        <p:spPr bwMode="auto"/>
        <p:txBody>
          <a:bodyPr/>
          <a:lstStyle/>
          <a:p>
            <a:pPr>
              <a:defRPr/>
            </a:pPr>
            <a:fld id="{0BC42685-1D51-404D-ADF7-F8E2BF3A6DE4}" type="datetime1">
              <a:rPr lang="fr-FR" smtClean="0"/>
              <a:t>05/05/2023</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p:txBody>
          <a:bodyPr/>
          <a:lstStyle/>
          <a:p>
            <a:pPr>
              <a:defRPr/>
            </a:pPr>
            <a:fld id="{AD6F7B60-8BED-4E0D-BD98-6E909D16CAF4}" type="datetime1">
              <a:rPr lang="fr-FR" smtClean="0"/>
              <a:t>05/05/2023</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p:txBody>
          <a:bodyPr/>
          <a:lstStyle/>
          <a:p>
            <a:pPr>
              <a:defRPr/>
            </a:pPr>
            <a:fld id="{A2EFAA8B-4F61-49E8-A679-06DB5582B612}" type="datetime1">
              <a:rPr lang="fr-FR" smtClean="0"/>
              <a:t>05/05/2023</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defRPr/>
            </a:pPr>
            <a:fld id="{EA207983-A054-4145-80C6-3D8DA1605E62}" type="datetime1">
              <a:rPr lang="fr-FR" smtClean="0"/>
              <a:t>05/05/2023</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C8E79FA4-7A72-4995-9197-E74D00D85489}" type="datetime1">
              <a:rPr lang="fr-FR" smtClean="0"/>
              <a:t>05/05/2023</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34900EB0-6D56-40CE-9276-DEEE4838ADF0}" type="datetime1">
              <a:rPr lang="fr-FR" smtClean="0"/>
              <a:t>05/05/2023</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44092712-DE63-42BA-8B0B-3400688A4CF1}" type="datetime1">
              <a:rPr lang="fr-FR" smtClean="0"/>
              <a:t>05/05/2023</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BF747149-6E84-4CAE-A030-F77E57B4D865}"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FDB75B0-FE80-488F-9093-93EAE3447C5E}" type="datetime1">
              <a:rPr lang="fr-FR" smtClean="0"/>
              <a:t>05/05/2023</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747149-6E84-4CAE-A030-F77E57B4D86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84DF8D-9833-463B-9367-7F29E6481A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CDA794E-87A2-4779-B3D6-950BE8DF7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DCF735-7E83-40D6-824D-513F2627C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1B6EB-16E9-4A3E-ABFA-C7B70A5BB898}" type="datetime1">
              <a:rPr lang="fr-FR" smtClean="0"/>
              <a:t>05/05/2023</a:t>
            </a:fld>
            <a:endParaRPr lang="fr-FR"/>
          </a:p>
        </p:txBody>
      </p:sp>
      <p:sp>
        <p:nvSpPr>
          <p:cNvPr id="5" name="Espace réservé du pied de page 4">
            <a:extLst>
              <a:ext uri="{FF2B5EF4-FFF2-40B4-BE49-F238E27FC236}">
                <a16:creationId xmlns:a16="http://schemas.microsoft.com/office/drawing/2014/main" id="{0A82D59D-23E1-44A2-934C-8506A56F6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2AEEC8-FC09-4D3B-B4B9-FA90B9F1F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47149-6E84-4CAE-A030-F77E57B4D865}" type="slidenum">
              <a:rPr lang="fr-FR" smtClean="0"/>
              <a:t>‹N°›</a:t>
            </a:fld>
            <a:endParaRPr lang="fr-FR"/>
          </a:p>
        </p:txBody>
      </p:sp>
    </p:spTree>
    <p:extLst>
      <p:ext uri="{BB962C8B-B14F-4D97-AF65-F5344CB8AC3E}">
        <p14:creationId xmlns:p14="http://schemas.microsoft.com/office/powerpoint/2010/main" val="2674372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cid:2c5913ba-4487-41bd-8ade-b316024e8205@chu-grenoble.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cid:image001.png@01D88C71.8DFCFCF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cid:image001.png@01D88C71.8DFCFCF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cid:image001.png@01D88C71.8DFCFCF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cid:image001.png@01D88C71.8DFCFCF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cid:image001.png@01D88C71.8DFCFCF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436410" y="1716910"/>
            <a:ext cx="11339276" cy="2387600"/>
          </a:xfrm>
        </p:spPr>
        <p:txBody>
          <a:bodyPr>
            <a:normAutofit/>
          </a:bodyPr>
          <a:lstStyle/>
          <a:p>
            <a:pPr>
              <a:defRPr/>
            </a:pPr>
            <a:r>
              <a:rPr lang="fr-FR" sz="4400" b="1" dirty="0">
                <a:solidFill>
                  <a:srgbClr val="33303B"/>
                </a:solidFill>
              </a:rPr>
              <a:t>Les </a:t>
            </a:r>
            <a:r>
              <a:rPr lang="fr-FR" sz="4400" b="1">
                <a:solidFill>
                  <a:srgbClr val="33303B"/>
                </a:solidFill>
              </a:rPr>
              <a:t>essais plateformes</a:t>
            </a:r>
            <a:endParaRPr lang="fr-FR" sz="4000" i="1" dirty="0">
              <a:solidFill>
                <a:srgbClr val="33303B"/>
              </a:solidFill>
            </a:endParaRPr>
          </a:p>
        </p:txBody>
      </p:sp>
      <p:sp>
        <p:nvSpPr>
          <p:cNvPr id="3" name="Sous-titre 2"/>
          <p:cNvSpPr>
            <a:spLocks noGrp="1"/>
          </p:cNvSpPr>
          <p:nvPr>
            <p:ph type="subTitle" idx="1"/>
          </p:nvPr>
        </p:nvSpPr>
        <p:spPr bwMode="auto">
          <a:xfrm>
            <a:off x="1534048" y="4432766"/>
            <a:ext cx="9144000" cy="1655762"/>
          </a:xfrm>
        </p:spPr>
        <p:txBody>
          <a:bodyPr>
            <a:normAutofit/>
          </a:bodyPr>
          <a:lstStyle/>
          <a:p>
            <a:pPr>
              <a:defRPr/>
            </a:pPr>
            <a:r>
              <a:rPr lang="fr-FR" sz="2800" b="1" dirty="0">
                <a:solidFill>
                  <a:srgbClr val="33303B"/>
                </a:solidFill>
              </a:rPr>
              <a:t>Ateliers de Giens 2022 – Table ronde 2</a:t>
            </a:r>
            <a:endParaRPr dirty="0"/>
          </a:p>
          <a:p>
            <a:pPr>
              <a:defRPr/>
            </a:pPr>
            <a:endParaRPr dirty="0"/>
          </a:p>
        </p:txBody>
      </p:sp>
      <p:cxnSp>
        <p:nvCxnSpPr>
          <p:cNvPr id="8" name="Connecteur droit 7"/>
          <p:cNvCxnSpPr>
            <a:cxnSpLocks/>
          </p:cNvCxnSpPr>
          <p:nvPr/>
        </p:nvCxnSpPr>
        <p:spPr bwMode="auto">
          <a:xfrm>
            <a:off x="815590" y="4245184"/>
            <a:ext cx="10560818" cy="0"/>
          </a:xfrm>
          <a:prstGeom prst="line">
            <a:avLst/>
          </a:prstGeom>
          <a:ln>
            <a:solidFill>
              <a:srgbClr val="EA592C"/>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0BC11D8A-FC28-11B9-A1E3-548B885833D2}"/>
              </a:ext>
            </a:extLst>
          </p:cNvPr>
          <p:cNvSpPr>
            <a:spLocks noGrp="1"/>
          </p:cNvSpPr>
          <p:nvPr>
            <p:ph type="sldNum" sz="quarter" idx="12"/>
          </p:nvPr>
        </p:nvSpPr>
        <p:spPr/>
        <p:txBody>
          <a:bodyPr/>
          <a:lstStyle/>
          <a:p>
            <a:pPr>
              <a:defRPr/>
            </a:pPr>
            <a:fld id="{BF747149-6E84-4CAE-A030-F77E57B4D865}" type="slidenum">
              <a:rPr lang="fr-FR" smtClean="0"/>
              <a:t>1</a:t>
            </a:fld>
            <a:endParaRPr lang="fr-FR"/>
          </a:p>
        </p:txBody>
      </p:sp>
    </p:spTree>
    <p:extLst>
      <p:ext uri="{BB962C8B-B14F-4D97-AF65-F5344CB8AC3E}">
        <p14:creationId xmlns:p14="http://schemas.microsoft.com/office/powerpoint/2010/main" val="1749157747"/>
      </p:ext>
    </p:extLst>
  </p:cSld>
  <p:clrMapOvr>
    <a:masterClrMapping/>
  </p:clrMapOvr>
  <mc:AlternateContent xmlns:mc="http://schemas.openxmlformats.org/markup-compatibility/2006" xmlns:p14="http://schemas.microsoft.com/office/powerpoint/2010/main">
    <mc:Choice Requires="p14">
      <p:transition p14:dur="0" advTm="8846"/>
    </mc:Choice>
    <mc:Fallback xmlns:w="http://schemas.openxmlformats.org/wordprocessingml/2006/main" xmlns:m="http://schemas.openxmlformats.org/officeDocument/2006/math" xmlns="">
      <p:transition advClick="1" advTm="88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D4C69-F37C-0317-9015-C90C2EF51778}"/>
              </a:ext>
            </a:extLst>
          </p:cNvPr>
          <p:cNvSpPr>
            <a:spLocks noGrp="1"/>
          </p:cNvSpPr>
          <p:nvPr>
            <p:ph type="title"/>
          </p:nvPr>
        </p:nvSpPr>
        <p:spPr/>
        <p:txBody>
          <a:bodyPr/>
          <a:lstStyle/>
          <a:p>
            <a:r>
              <a:rPr lang="fr-FR" dirty="0"/>
              <a:t>Aspects éthiques et règlementaires des ajouts de bras</a:t>
            </a:r>
          </a:p>
        </p:txBody>
      </p:sp>
      <p:sp>
        <p:nvSpPr>
          <p:cNvPr id="3" name="Espace réservé du contenu 2">
            <a:extLst>
              <a:ext uri="{FF2B5EF4-FFF2-40B4-BE49-F238E27FC236}">
                <a16:creationId xmlns:a16="http://schemas.microsoft.com/office/drawing/2014/main" id="{7FD06ACD-D792-7B29-DDC8-140B37D85AA0}"/>
              </a:ext>
            </a:extLst>
          </p:cNvPr>
          <p:cNvSpPr>
            <a:spLocks noGrp="1"/>
          </p:cNvSpPr>
          <p:nvPr>
            <p:ph idx="1"/>
          </p:nvPr>
        </p:nvSpPr>
        <p:spPr/>
        <p:txBody>
          <a:bodyPr>
            <a:normAutofit/>
          </a:bodyPr>
          <a:lstStyle/>
          <a:p>
            <a:r>
              <a:rPr lang="fr-FR" dirty="0"/>
              <a:t>Ajout de nouvelles interventions dans essai plateforme de façon flexible en cohérence avec la philosophie de ces designs</a:t>
            </a:r>
          </a:p>
          <a:p>
            <a:r>
              <a:rPr lang="fr-FR" b="1" dirty="0"/>
              <a:t>Reco #4 : garantir que les ajouts de bras soient considérés comme des amendements, et non comme un nouvel essai</a:t>
            </a:r>
          </a:p>
          <a:p>
            <a:r>
              <a:rPr lang="fr-FR" b="1" dirty="0"/>
              <a:t>Reco #5 : même notice d’information pour tous les patients, avec adaptations du paragraphe « Traitements »</a:t>
            </a:r>
          </a:p>
          <a:p>
            <a:r>
              <a:rPr lang="fr-FR" b="1" dirty="0"/>
              <a:t>Reco #6 : diffusion de formation et d’information aux CPP sur les nouvelles méthodologies</a:t>
            </a:r>
          </a:p>
          <a:p>
            <a:pPr marL="0" indent="0">
              <a:buNone/>
            </a:pPr>
            <a:endParaRPr lang="fr-FR" dirty="0"/>
          </a:p>
          <a:p>
            <a:endParaRPr lang="fr-FR" dirty="0"/>
          </a:p>
        </p:txBody>
      </p:sp>
      <p:sp>
        <p:nvSpPr>
          <p:cNvPr id="5" name="Espace réservé du numéro de diapositive 4">
            <a:extLst>
              <a:ext uri="{FF2B5EF4-FFF2-40B4-BE49-F238E27FC236}">
                <a16:creationId xmlns:a16="http://schemas.microsoft.com/office/drawing/2014/main" id="{D1FDEC0A-401B-DF2E-181B-9E60BEFE9DA8}"/>
              </a:ext>
            </a:extLst>
          </p:cNvPr>
          <p:cNvSpPr>
            <a:spLocks noGrp="1"/>
          </p:cNvSpPr>
          <p:nvPr>
            <p:ph type="sldNum" sz="quarter" idx="12"/>
          </p:nvPr>
        </p:nvSpPr>
        <p:spPr/>
        <p:txBody>
          <a:bodyPr/>
          <a:lstStyle/>
          <a:p>
            <a:fld id="{BF747149-6E84-4CAE-A030-F77E57B4D865}" type="slidenum">
              <a:rPr lang="fr-FR" smtClean="0"/>
              <a:t>10</a:t>
            </a:fld>
            <a:endParaRPr lang="fr-FR"/>
          </a:p>
        </p:txBody>
      </p:sp>
    </p:spTree>
    <p:extLst>
      <p:ext uri="{BB962C8B-B14F-4D97-AF65-F5344CB8AC3E}">
        <p14:creationId xmlns:p14="http://schemas.microsoft.com/office/powerpoint/2010/main" val="151330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665C2-F8A0-D999-F8BA-9A276F1CDE07}"/>
              </a:ext>
            </a:extLst>
          </p:cNvPr>
          <p:cNvSpPr>
            <a:spLocks noGrp="1"/>
          </p:cNvSpPr>
          <p:nvPr>
            <p:ph type="title"/>
          </p:nvPr>
        </p:nvSpPr>
        <p:spPr>
          <a:xfrm>
            <a:off x="838200" y="365125"/>
            <a:ext cx="11353800" cy="1325563"/>
          </a:xfrm>
        </p:spPr>
        <p:txBody>
          <a:bodyPr/>
          <a:lstStyle/>
          <a:p>
            <a:r>
              <a:rPr lang="fr-FR" dirty="0"/>
              <a:t>Acceptabilité agences, données, communication</a:t>
            </a:r>
          </a:p>
        </p:txBody>
      </p:sp>
      <p:sp>
        <p:nvSpPr>
          <p:cNvPr id="3" name="Espace réservé du contenu 2">
            <a:extLst>
              <a:ext uri="{FF2B5EF4-FFF2-40B4-BE49-F238E27FC236}">
                <a16:creationId xmlns:a16="http://schemas.microsoft.com/office/drawing/2014/main" id="{D5160DA3-A2F6-59AA-104C-A679D06BFFCA}"/>
              </a:ext>
            </a:extLst>
          </p:cNvPr>
          <p:cNvSpPr>
            <a:spLocks noGrp="1"/>
          </p:cNvSpPr>
          <p:nvPr>
            <p:ph idx="1"/>
          </p:nvPr>
        </p:nvSpPr>
        <p:spPr>
          <a:xfrm>
            <a:off x="838200" y="1825624"/>
            <a:ext cx="10515600" cy="4771727"/>
          </a:xfrm>
        </p:spPr>
        <p:txBody>
          <a:bodyPr>
            <a:normAutofit/>
          </a:bodyPr>
          <a:lstStyle/>
          <a:p>
            <a:r>
              <a:rPr lang="fr-FR" dirty="0">
                <a:effectLst/>
                <a:ea typeface="Calibri" panose="020F0502020204030204" pitchFamily="34" charset="0"/>
              </a:rPr>
              <a:t>Acceptabilité : identique à celle de l’essai randomisé classique</a:t>
            </a:r>
          </a:p>
          <a:p>
            <a:r>
              <a:rPr lang="fr-FR" b="1" dirty="0" err="1">
                <a:ea typeface="Calibri" panose="020F0502020204030204" pitchFamily="34" charset="0"/>
              </a:rPr>
              <a:t>Reco</a:t>
            </a:r>
            <a:r>
              <a:rPr lang="fr-FR" b="1" dirty="0">
                <a:ea typeface="Calibri" panose="020F0502020204030204" pitchFamily="34" charset="0"/>
              </a:rPr>
              <a:t> #7 : </a:t>
            </a:r>
            <a:r>
              <a:rPr lang="fr-FR" b="1" dirty="0">
                <a:effectLst/>
                <a:ea typeface="Calibri" panose="020F0502020204030204" pitchFamily="34" charset="0"/>
              </a:rPr>
              <a:t>prise de contact précoce avec les agences, associant </a:t>
            </a:r>
            <a:r>
              <a:rPr lang="fr-FR" b="1" dirty="0">
                <a:ea typeface="Calibri" panose="020F0502020204030204" pitchFamily="34" charset="0"/>
              </a:rPr>
              <a:t>les partenaires</a:t>
            </a:r>
            <a:endParaRPr lang="fr-FR" b="1" dirty="0">
              <a:effectLst/>
              <a:ea typeface="Calibri" panose="020F0502020204030204" pitchFamily="34" charset="0"/>
            </a:endParaRPr>
          </a:p>
          <a:p>
            <a:endParaRPr lang="fr-FR" b="1" dirty="0"/>
          </a:p>
          <a:p>
            <a:pPr marL="0" indent="0">
              <a:buNone/>
            </a:pPr>
            <a:r>
              <a:rPr lang="en-US" dirty="0"/>
              <a:t>	Position paper HAS (02/2023)</a:t>
            </a:r>
          </a:p>
          <a:p>
            <a:pPr marL="0" indent="0">
              <a:buNone/>
            </a:pPr>
            <a:endParaRPr lang="en-US" dirty="0"/>
          </a:p>
          <a:p>
            <a:pPr marL="0" indent="0">
              <a:buNone/>
            </a:pPr>
            <a:endParaRPr lang="en-US" dirty="0"/>
          </a:p>
          <a:p>
            <a:pPr marL="0" indent="0">
              <a:buNone/>
            </a:pPr>
            <a:endParaRPr lang="en-US" dirty="0"/>
          </a:p>
          <a:p>
            <a:pPr marL="0" indent="0">
              <a:buNone/>
            </a:pPr>
            <a:r>
              <a:rPr lang="en-US" dirty="0"/>
              <a:t>	EMA, Concept paper on platform trials (expected 12/2024)</a:t>
            </a:r>
          </a:p>
          <a:p>
            <a:pPr marL="0" indent="0">
              <a:buNone/>
            </a:pPr>
            <a:endParaRPr lang="fr-FR" dirty="0"/>
          </a:p>
        </p:txBody>
      </p:sp>
      <p:sp>
        <p:nvSpPr>
          <p:cNvPr id="5" name="Espace réservé du numéro de diapositive 4">
            <a:extLst>
              <a:ext uri="{FF2B5EF4-FFF2-40B4-BE49-F238E27FC236}">
                <a16:creationId xmlns:a16="http://schemas.microsoft.com/office/drawing/2014/main" id="{7260832C-E7CF-5C45-31CD-F92AD1BA3C53}"/>
              </a:ext>
            </a:extLst>
          </p:cNvPr>
          <p:cNvSpPr>
            <a:spLocks noGrp="1"/>
          </p:cNvSpPr>
          <p:nvPr>
            <p:ph type="sldNum" sz="quarter" idx="12"/>
          </p:nvPr>
        </p:nvSpPr>
        <p:spPr/>
        <p:txBody>
          <a:bodyPr/>
          <a:lstStyle/>
          <a:p>
            <a:fld id="{BF747149-6E84-4CAE-A030-F77E57B4D865}" type="slidenum">
              <a:rPr lang="fr-FR" smtClean="0"/>
              <a:t>11</a:t>
            </a:fld>
            <a:endParaRPr lang="fr-FR"/>
          </a:p>
        </p:txBody>
      </p:sp>
      <p:pic>
        <p:nvPicPr>
          <p:cNvPr id="4" name="Image 3"/>
          <p:cNvPicPr>
            <a:picLocks noChangeAspect="1"/>
          </p:cNvPicPr>
          <p:nvPr/>
        </p:nvPicPr>
        <p:blipFill>
          <a:blip r:embed="rId3"/>
          <a:stretch>
            <a:fillRect/>
          </a:stretch>
        </p:blipFill>
        <p:spPr>
          <a:xfrm>
            <a:off x="6654974" y="3279582"/>
            <a:ext cx="4990356" cy="225322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168" y="5532803"/>
            <a:ext cx="864186" cy="864186"/>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b="21159"/>
          <a:stretch/>
        </p:blipFill>
        <p:spPr>
          <a:xfrm>
            <a:off x="191344" y="3789040"/>
            <a:ext cx="1697835" cy="504056"/>
          </a:xfrm>
          <a:prstGeom prst="rect">
            <a:avLst/>
          </a:prstGeom>
        </p:spPr>
      </p:pic>
    </p:spTree>
    <p:extLst>
      <p:ext uri="{BB962C8B-B14F-4D97-AF65-F5344CB8AC3E}">
        <p14:creationId xmlns:p14="http://schemas.microsoft.com/office/powerpoint/2010/main" val="64550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665C2-F8A0-D999-F8BA-9A276F1CDE07}"/>
              </a:ext>
            </a:extLst>
          </p:cNvPr>
          <p:cNvSpPr>
            <a:spLocks noGrp="1"/>
          </p:cNvSpPr>
          <p:nvPr>
            <p:ph type="title"/>
          </p:nvPr>
        </p:nvSpPr>
        <p:spPr>
          <a:xfrm>
            <a:off x="838200" y="365125"/>
            <a:ext cx="11353800" cy="1325563"/>
          </a:xfrm>
        </p:spPr>
        <p:txBody>
          <a:bodyPr/>
          <a:lstStyle/>
          <a:p>
            <a:r>
              <a:rPr lang="fr-FR" dirty="0"/>
              <a:t>Acceptabilité agences, données, communication</a:t>
            </a:r>
          </a:p>
        </p:txBody>
      </p:sp>
      <p:sp>
        <p:nvSpPr>
          <p:cNvPr id="3" name="Espace réservé du contenu 2">
            <a:extLst>
              <a:ext uri="{FF2B5EF4-FFF2-40B4-BE49-F238E27FC236}">
                <a16:creationId xmlns:a16="http://schemas.microsoft.com/office/drawing/2014/main" id="{D5160DA3-A2F6-59AA-104C-A679D06BFFCA}"/>
              </a:ext>
            </a:extLst>
          </p:cNvPr>
          <p:cNvSpPr>
            <a:spLocks noGrp="1"/>
          </p:cNvSpPr>
          <p:nvPr>
            <p:ph idx="1"/>
          </p:nvPr>
        </p:nvSpPr>
        <p:spPr>
          <a:xfrm>
            <a:off x="838200" y="1825624"/>
            <a:ext cx="10515600" cy="4771727"/>
          </a:xfrm>
        </p:spPr>
        <p:txBody>
          <a:bodyPr>
            <a:normAutofit/>
          </a:bodyPr>
          <a:lstStyle/>
          <a:p>
            <a:r>
              <a:rPr lang="fr-FR" dirty="0">
                <a:effectLst/>
                <a:ea typeface="Calibri" panose="020F0502020204030204" pitchFamily="34" charset="0"/>
              </a:rPr>
              <a:t>Acceptabilité : identique à celle de l’essai randomisé classique</a:t>
            </a:r>
          </a:p>
          <a:p>
            <a:r>
              <a:rPr lang="fr-FR" dirty="0">
                <a:ea typeface="Calibri" panose="020F0502020204030204" pitchFamily="34" charset="0"/>
              </a:rPr>
              <a:t>Multiplicité des partenaires industriels avec un promoteur académique, avec des objectifs et des contraintes parfois différents selon les bras</a:t>
            </a:r>
          </a:p>
          <a:p>
            <a:r>
              <a:rPr lang="fr-FR" b="1" dirty="0" err="1"/>
              <a:t>Reco</a:t>
            </a:r>
            <a:r>
              <a:rPr lang="fr-FR" b="1" dirty="0"/>
              <a:t> #8 : anticiper les modalités d’exploitation des données entre promoteur académique et industriels</a:t>
            </a:r>
          </a:p>
          <a:p>
            <a:r>
              <a:rPr lang="fr-FR" b="1" dirty="0"/>
              <a:t>Reco #9 : au minimum publication sur CTIS à l’analyse finale de chaque bras expérimental et pas seulement à la fin de l’essai</a:t>
            </a:r>
          </a:p>
          <a:p>
            <a:endParaRPr lang="fr-FR" b="1" dirty="0"/>
          </a:p>
        </p:txBody>
      </p:sp>
      <p:sp>
        <p:nvSpPr>
          <p:cNvPr id="5" name="Espace réservé du numéro de diapositive 4">
            <a:extLst>
              <a:ext uri="{FF2B5EF4-FFF2-40B4-BE49-F238E27FC236}">
                <a16:creationId xmlns:a16="http://schemas.microsoft.com/office/drawing/2014/main" id="{7260832C-E7CF-5C45-31CD-F92AD1BA3C53}"/>
              </a:ext>
            </a:extLst>
          </p:cNvPr>
          <p:cNvSpPr>
            <a:spLocks noGrp="1"/>
          </p:cNvSpPr>
          <p:nvPr>
            <p:ph type="sldNum" sz="quarter" idx="12"/>
          </p:nvPr>
        </p:nvSpPr>
        <p:spPr/>
        <p:txBody>
          <a:bodyPr/>
          <a:lstStyle/>
          <a:p>
            <a:fld id="{BF747149-6E84-4CAE-A030-F77E57B4D865}" type="slidenum">
              <a:rPr lang="fr-FR" smtClean="0"/>
              <a:t>12</a:t>
            </a:fld>
            <a:endParaRPr lang="fr-FR"/>
          </a:p>
        </p:txBody>
      </p:sp>
    </p:spTree>
    <p:extLst>
      <p:ext uri="{BB962C8B-B14F-4D97-AF65-F5344CB8AC3E}">
        <p14:creationId xmlns:p14="http://schemas.microsoft.com/office/powerpoint/2010/main" val="298090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886BA-A63C-E83A-2D71-6F24AECE1494}"/>
              </a:ext>
            </a:extLst>
          </p:cNvPr>
          <p:cNvSpPr>
            <a:spLocks noGrp="1"/>
          </p:cNvSpPr>
          <p:nvPr>
            <p:ph type="title"/>
          </p:nvPr>
        </p:nvSpPr>
        <p:spPr/>
        <p:txBody>
          <a:bodyPr/>
          <a:lstStyle/>
          <a:p>
            <a:r>
              <a:rPr lang="fr-FR" dirty="0"/>
              <a:t>Financement, gouvernance, promotion</a:t>
            </a:r>
          </a:p>
        </p:txBody>
      </p:sp>
      <p:sp>
        <p:nvSpPr>
          <p:cNvPr id="3" name="Espace réservé du contenu 2">
            <a:extLst>
              <a:ext uri="{FF2B5EF4-FFF2-40B4-BE49-F238E27FC236}">
                <a16:creationId xmlns:a16="http://schemas.microsoft.com/office/drawing/2014/main" id="{CCA78DDC-7D96-E096-9366-41F60C190BF2}"/>
              </a:ext>
            </a:extLst>
          </p:cNvPr>
          <p:cNvSpPr>
            <a:spLocks noGrp="1"/>
          </p:cNvSpPr>
          <p:nvPr>
            <p:ph idx="1"/>
          </p:nvPr>
        </p:nvSpPr>
        <p:spPr/>
        <p:txBody>
          <a:bodyPr>
            <a:normAutofit fontScale="92500"/>
          </a:bodyPr>
          <a:lstStyle/>
          <a:p>
            <a:r>
              <a:rPr lang="fr-FR" dirty="0"/>
              <a:t>Essai plateforme = infrastructure pérenne, promotion académique</a:t>
            </a:r>
          </a:p>
          <a:p>
            <a:r>
              <a:rPr lang="fr-FR" b="1" dirty="0"/>
              <a:t>Reco #10 : nécessité de financement de l’infrastructure</a:t>
            </a:r>
          </a:p>
          <a:p>
            <a:endParaRPr lang="fr-FR" b="1" dirty="0"/>
          </a:p>
          <a:p>
            <a:r>
              <a:rPr lang="fr-FR" dirty="0"/>
              <a:t>Quels produits faire entrer en priorité dans l’essai, quels bras arrêter ?</a:t>
            </a:r>
          </a:p>
          <a:p>
            <a:r>
              <a:rPr lang="fr-FR" b="1" dirty="0"/>
              <a:t>Reco #11 : comité indépendant d’accès à la plateforme (CAP)</a:t>
            </a:r>
          </a:p>
          <a:p>
            <a:pPr marL="457200" lvl="1" indent="0">
              <a:buNone/>
            </a:pPr>
            <a:r>
              <a:rPr lang="fr-FR" sz="2000" dirty="0">
                <a:effectLst/>
                <a:latin typeface="Segoe UI" panose="020B0502040204020203" pitchFamily="34" charset="0"/>
                <a:ea typeface="Times New Roman" panose="02020603050405020304" pitchFamily="18" charset="0"/>
                <a:cs typeface="Segoe UI" panose="020B0502040204020203" pitchFamily="34" charset="0"/>
                <a:sym typeface="Wingdings" panose="05000000000000000000" pitchFamily="2" charset="2"/>
              </a:rPr>
              <a:t></a:t>
            </a:r>
            <a:r>
              <a:rPr lang="fr-FR" sz="2000" dirty="0">
                <a:effectLst/>
                <a:latin typeface="Segoe UI" panose="020B0502040204020203" pitchFamily="34" charset="0"/>
                <a:ea typeface="Times New Roman" panose="02020603050405020304" pitchFamily="18" charset="0"/>
              </a:rPr>
              <a:t> recommandations au promoteur et au comité de pilotage</a:t>
            </a:r>
            <a:endParaRPr lang="fr-FR" sz="2000" dirty="0">
              <a:effectLst/>
              <a:latin typeface="Times New Roman" panose="02020603050405020304" pitchFamily="18" charset="0"/>
              <a:ea typeface="Times New Roman" panose="02020603050405020304" pitchFamily="18" charset="0"/>
            </a:endParaRPr>
          </a:p>
          <a:p>
            <a:endParaRPr lang="fr-FR" dirty="0"/>
          </a:p>
          <a:p>
            <a:r>
              <a:rPr lang="fr-FR" dirty="0"/>
              <a:t>Multiplicité des partenaires, complexité de l’organisation et coordination</a:t>
            </a:r>
          </a:p>
          <a:p>
            <a:r>
              <a:rPr lang="fr-FR" b="1" dirty="0"/>
              <a:t>Reco #12 : répartition et délégation des taches très détaillées</a:t>
            </a:r>
            <a:endParaRPr lang="fr-FR" dirty="0"/>
          </a:p>
        </p:txBody>
      </p:sp>
      <p:sp>
        <p:nvSpPr>
          <p:cNvPr id="5" name="Espace réservé du numéro de diapositive 4">
            <a:extLst>
              <a:ext uri="{FF2B5EF4-FFF2-40B4-BE49-F238E27FC236}">
                <a16:creationId xmlns:a16="http://schemas.microsoft.com/office/drawing/2014/main" id="{81132ACD-1BF9-F9A3-EDE6-FB8E92E2F236}"/>
              </a:ext>
            </a:extLst>
          </p:cNvPr>
          <p:cNvSpPr>
            <a:spLocks noGrp="1"/>
          </p:cNvSpPr>
          <p:nvPr>
            <p:ph type="sldNum" sz="quarter" idx="12"/>
          </p:nvPr>
        </p:nvSpPr>
        <p:spPr/>
        <p:txBody>
          <a:bodyPr/>
          <a:lstStyle/>
          <a:p>
            <a:fld id="{BF747149-6E84-4CAE-A030-F77E57B4D865}" type="slidenum">
              <a:rPr lang="fr-FR" smtClean="0"/>
              <a:t>13</a:t>
            </a:fld>
            <a:endParaRPr lang="fr-FR"/>
          </a:p>
        </p:txBody>
      </p:sp>
    </p:spTree>
    <p:extLst>
      <p:ext uri="{BB962C8B-B14F-4D97-AF65-F5344CB8AC3E}">
        <p14:creationId xmlns:p14="http://schemas.microsoft.com/office/powerpoint/2010/main" val="11154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45DC1-0145-EDE0-2BDC-A9A06FBDE5D6}"/>
              </a:ext>
            </a:extLst>
          </p:cNvPr>
          <p:cNvSpPr>
            <a:spLocks noGrp="1"/>
          </p:cNvSpPr>
          <p:nvPr>
            <p:ph type="title"/>
          </p:nvPr>
        </p:nvSpPr>
        <p:spPr/>
        <p:txBody>
          <a:bodyPr/>
          <a:lstStyle/>
          <a:p>
            <a:r>
              <a:rPr lang="fr-FR" dirty="0"/>
              <a:t>Membres de la table ronde </a:t>
            </a:r>
          </a:p>
        </p:txBody>
      </p:sp>
      <p:graphicFrame>
        <p:nvGraphicFramePr>
          <p:cNvPr id="4" name="Tableau 3">
            <a:extLst>
              <a:ext uri="{FF2B5EF4-FFF2-40B4-BE49-F238E27FC236}">
                <a16:creationId xmlns:a16="http://schemas.microsoft.com/office/drawing/2014/main" id="{143FD904-F8A8-08EC-341F-B5BB8B5A9054}"/>
              </a:ext>
            </a:extLst>
          </p:cNvPr>
          <p:cNvGraphicFramePr>
            <a:graphicFrameLocks noGrp="1"/>
          </p:cNvGraphicFramePr>
          <p:nvPr>
            <p:extLst>
              <p:ext uri="{D42A27DB-BD31-4B8C-83A1-F6EECF244321}">
                <p14:modId xmlns:p14="http://schemas.microsoft.com/office/powerpoint/2010/main" val="4223288043"/>
              </p:ext>
            </p:extLst>
          </p:nvPr>
        </p:nvGraphicFramePr>
        <p:xfrm>
          <a:off x="817384" y="1666776"/>
          <a:ext cx="10536416" cy="4663503"/>
        </p:xfrm>
        <a:graphic>
          <a:graphicData uri="http://schemas.openxmlformats.org/drawingml/2006/table">
            <a:tbl>
              <a:tblPr firstRow="1" bandRow="1">
                <a:tableStyleId>{A029636D-8828-39E8-9881-E87E4F2530C9}</a:tableStyleId>
              </a:tblPr>
              <a:tblGrid>
                <a:gridCol w="3389336">
                  <a:extLst>
                    <a:ext uri="{9D8B030D-6E8A-4147-A177-3AD203B41FA5}">
                      <a16:colId xmlns:a16="http://schemas.microsoft.com/office/drawing/2014/main" val="3271153458"/>
                    </a:ext>
                  </a:extLst>
                </a:gridCol>
                <a:gridCol w="3536699">
                  <a:extLst>
                    <a:ext uri="{9D8B030D-6E8A-4147-A177-3AD203B41FA5}">
                      <a16:colId xmlns:a16="http://schemas.microsoft.com/office/drawing/2014/main" val="3693269207"/>
                    </a:ext>
                  </a:extLst>
                </a:gridCol>
                <a:gridCol w="3610381">
                  <a:extLst>
                    <a:ext uri="{9D8B030D-6E8A-4147-A177-3AD203B41FA5}">
                      <a16:colId xmlns:a16="http://schemas.microsoft.com/office/drawing/2014/main" val="452623742"/>
                    </a:ext>
                  </a:extLst>
                </a:gridCol>
              </a:tblGrid>
              <a:tr h="538088">
                <a:tc>
                  <a:txBody>
                    <a:bodyPr/>
                    <a:lstStyle/>
                    <a:p>
                      <a:pPr algn="ctr">
                        <a:lnSpc>
                          <a:spcPct val="107000"/>
                        </a:lnSpc>
                        <a:spcAft>
                          <a:spcPts val="800"/>
                        </a:spcAft>
                      </a:pPr>
                      <a:r>
                        <a:rPr lang="en-US" sz="1600" dirty="0" err="1">
                          <a:effectLst/>
                          <a:latin typeface="Arial" panose="020B0604020202020204" pitchFamily="34" charset="0"/>
                          <a:cs typeface="Arial" panose="020B0604020202020204" pitchFamily="34" charset="0"/>
                        </a:rPr>
                        <a:t>Académiques</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600" dirty="0" err="1">
                          <a:effectLst/>
                          <a:latin typeface="Arial" panose="020B0604020202020204" pitchFamily="34" charset="0"/>
                          <a:cs typeface="Arial" panose="020B0604020202020204" pitchFamily="34" charset="0"/>
                        </a:rPr>
                        <a:t>Institutionnels</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600" dirty="0" err="1">
                          <a:effectLst/>
                          <a:latin typeface="Arial" panose="020B0604020202020204" pitchFamily="34" charset="0"/>
                          <a:cs typeface="Arial" panose="020B0604020202020204" pitchFamily="34" charset="0"/>
                        </a:rPr>
                        <a:t>Industriels</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3785215"/>
                  </a:ext>
                </a:extLst>
              </a:tr>
              <a:tr h="535576">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dirty="0">
                          <a:effectLst/>
                          <a:latin typeface="Arial" panose="020B0604020202020204" pitchFamily="34" charset="0"/>
                          <a:ea typeface="Calibri" panose="020F0502020204030204" pitchFamily="34" charset="0"/>
                          <a:cs typeface="Arial" panose="020B0604020202020204" pitchFamily="34" charset="0"/>
                        </a:rPr>
                        <a:t>Olivier </a:t>
                      </a:r>
                      <a:r>
                        <a:rPr lang="fr-FR" sz="1600" dirty="0" err="1">
                          <a:effectLst/>
                          <a:latin typeface="Arial" panose="020B0604020202020204" pitchFamily="34" charset="0"/>
                          <a:ea typeface="Calibri" panose="020F0502020204030204" pitchFamily="34" charset="0"/>
                          <a:cs typeface="Arial" panose="020B0604020202020204" pitchFamily="34" charset="0"/>
                        </a:rPr>
                        <a:t>Chassany</a:t>
                      </a:r>
                      <a:r>
                        <a:rPr lang="fr-FR" sz="1600" dirty="0">
                          <a:effectLst/>
                          <a:latin typeface="Arial" panose="020B0604020202020204" pitchFamily="34" charset="0"/>
                          <a:ea typeface="Calibri" panose="020F0502020204030204" pitchFamily="34" charset="0"/>
                          <a:cs typeface="Arial" panose="020B0604020202020204" pitchFamily="34" charset="0"/>
                        </a:rPr>
                        <a:t> (AP-HP), bureau</a:t>
                      </a: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Jacques Demotes (ECRIN)</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600" dirty="0">
                          <a:effectLst/>
                          <a:latin typeface="Arial" panose="020B0604020202020204" pitchFamily="34" charset="0"/>
                          <a:ea typeface="Calibri" panose="020F0502020204030204" pitchFamily="34" charset="0"/>
                          <a:cs typeface="Arial" panose="020B0604020202020204" pitchFamily="34" charset="0"/>
                        </a:rPr>
                        <a:t>Philippe Barthélemy (AstraZeneca), bureau</a:t>
                      </a:r>
                    </a:p>
                  </a:txBody>
                  <a:tcPr marL="68580" marR="68580" marT="0" marB="0" anchor="ctr"/>
                </a:tc>
                <a:extLst>
                  <a:ext uri="{0D108BD9-81ED-4DB2-BD59-A6C34878D82A}">
                    <a16:rowId xmlns:a16="http://schemas.microsoft.com/office/drawing/2014/main" val="683207177"/>
                  </a:ext>
                </a:extLst>
              </a:tr>
              <a:tr h="438407">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Michel </a:t>
                      </a:r>
                      <a:r>
                        <a:rPr lang="en-US" sz="1600" dirty="0" err="1">
                          <a:effectLst/>
                          <a:latin typeface="Arial" panose="020B0604020202020204" pitchFamily="34" charset="0"/>
                          <a:cs typeface="Arial" panose="020B0604020202020204" pitchFamily="34" charset="0"/>
                        </a:rPr>
                        <a:t>Cucherat</a:t>
                      </a:r>
                      <a:r>
                        <a:rPr lang="en-US" sz="1600" dirty="0">
                          <a:effectLst/>
                          <a:latin typeface="Arial" panose="020B0604020202020204" pitchFamily="34" charset="0"/>
                          <a:cs typeface="Arial" panose="020B0604020202020204" pitchFamily="34" charset="0"/>
                        </a:rPr>
                        <a:t> (SFPT)</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Vincent </a:t>
                      </a:r>
                      <a:r>
                        <a:rPr lang="en-US" sz="1600" dirty="0" err="1">
                          <a:effectLst/>
                          <a:latin typeface="Arial" panose="020B0604020202020204" pitchFamily="34" charset="0"/>
                          <a:cs typeface="Arial" panose="020B0604020202020204" pitchFamily="34" charset="0"/>
                        </a:rPr>
                        <a:t>Diebolt</a:t>
                      </a:r>
                      <a:r>
                        <a:rPr lang="en-US" sz="1600" dirty="0">
                          <a:effectLst/>
                          <a:latin typeface="Arial" panose="020B0604020202020204" pitchFamily="34" charset="0"/>
                          <a:cs typeface="Arial" panose="020B0604020202020204" pitchFamily="34" charset="0"/>
                        </a:rPr>
                        <a:t> (F-CRIN)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fr-FR" sz="1600" b="1" dirty="0">
                          <a:effectLst/>
                          <a:latin typeface="Arial" panose="020B0604020202020204" pitchFamily="34" charset="0"/>
                          <a:ea typeface="Calibri" panose="020F0502020204030204" pitchFamily="34" charset="0"/>
                          <a:cs typeface="Arial" panose="020B0604020202020204" pitchFamily="34" charset="0"/>
                        </a:rPr>
                        <a:t>Olivier </a:t>
                      </a:r>
                      <a:r>
                        <a:rPr lang="fr-FR" sz="1600" b="1" dirty="0" err="1">
                          <a:effectLst/>
                          <a:latin typeface="Arial" panose="020B0604020202020204" pitchFamily="34" charset="0"/>
                          <a:ea typeface="Calibri" panose="020F0502020204030204" pitchFamily="34" charset="0"/>
                          <a:cs typeface="Arial" panose="020B0604020202020204" pitchFamily="34" charset="0"/>
                        </a:rPr>
                        <a:t>Demarcq</a:t>
                      </a:r>
                      <a:r>
                        <a:rPr lang="fr-FR" sz="1600" b="1" dirty="0">
                          <a:effectLst/>
                          <a:latin typeface="Arial" panose="020B0604020202020204" pitchFamily="34" charset="0"/>
                          <a:ea typeface="Calibri" panose="020F0502020204030204" pitchFamily="34" charset="0"/>
                          <a:cs typeface="Arial" panose="020B0604020202020204" pitchFamily="34" charset="0"/>
                        </a:rPr>
                        <a:t> (Pfizer), </a:t>
                      </a:r>
                      <a:r>
                        <a:rPr lang="fr-FR" sz="1600" b="1" dirty="0" err="1">
                          <a:effectLst/>
                          <a:latin typeface="Arial" panose="020B0604020202020204" pitchFamily="34" charset="0"/>
                          <a:ea typeface="Calibri" panose="020F0502020204030204" pitchFamily="34" charset="0"/>
                          <a:cs typeface="Arial" panose="020B0604020202020204" pitchFamily="34" charset="0"/>
                        </a:rPr>
                        <a:t>moder</a:t>
                      </a:r>
                      <a:r>
                        <a:rPr lang="fr-FR" sz="16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tc>
                <a:extLst>
                  <a:ext uri="{0D108BD9-81ED-4DB2-BD59-A6C34878D82A}">
                    <a16:rowId xmlns:a16="http://schemas.microsoft.com/office/drawing/2014/main" val="288255773"/>
                  </a:ext>
                </a:extLst>
              </a:tr>
              <a:tr h="504056">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dirty="0">
                          <a:effectLst/>
                          <a:latin typeface="Arial" panose="020B0604020202020204" pitchFamily="34" charset="0"/>
                          <a:cs typeface="Arial" panose="020B0604020202020204" pitchFamily="34" charset="0"/>
                        </a:rPr>
                        <a:t>Carine Labruyère (CHU St-Etienne)</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Hélène </a:t>
                      </a:r>
                      <a:r>
                        <a:rPr lang="en-US" sz="1600" dirty="0" err="1">
                          <a:effectLst/>
                          <a:latin typeface="Arial" panose="020B0604020202020204" pitchFamily="34" charset="0"/>
                          <a:cs typeface="Arial" panose="020B0604020202020204" pitchFamily="34" charset="0"/>
                        </a:rPr>
                        <a:t>Espérou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Inserm</a:t>
                      </a:r>
                      <a:r>
                        <a:rPr lang="en-US" sz="1600" dirty="0">
                          <a:effectLst/>
                          <a:latin typeface="Arial" panose="020B0604020202020204" pitchFamily="34" charset="0"/>
                          <a:cs typeface="Arial" panose="020B0604020202020204" pitchFamily="34" charset="0"/>
                        </a:rPr>
                        <a:t>)</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US" sz="1600" dirty="0">
                          <a:effectLst/>
                          <a:latin typeface="Arial" panose="020B0604020202020204" pitchFamily="34" charset="0"/>
                          <a:cs typeface="Arial" panose="020B0604020202020204" pitchFamily="34" charset="0"/>
                        </a:rPr>
                        <a:t>Cécile </a:t>
                      </a:r>
                      <a:r>
                        <a:rPr lang="en-US" sz="1600" dirty="0" err="1">
                          <a:effectLst/>
                          <a:latin typeface="Arial" panose="020B0604020202020204" pitchFamily="34" charset="0"/>
                          <a:cs typeface="Arial" panose="020B0604020202020204" pitchFamily="34" charset="0"/>
                        </a:rPr>
                        <a:t>Fouret</a:t>
                      </a:r>
                      <a:r>
                        <a:rPr lang="en-US" sz="1600" dirty="0">
                          <a:effectLst/>
                          <a:latin typeface="Arial" panose="020B0604020202020204" pitchFamily="34" charset="0"/>
                          <a:cs typeface="Arial" panose="020B0604020202020204" pitchFamily="34" charset="0"/>
                        </a:rPr>
                        <a:t> (Medtronic, SNITEM)</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61953267"/>
                  </a:ext>
                </a:extLst>
              </a:tr>
              <a:tr h="535576">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b="1" dirty="0">
                          <a:effectLst/>
                          <a:latin typeface="Arial" panose="020B0604020202020204" pitchFamily="34" charset="0"/>
                          <a:cs typeface="Arial" panose="020B0604020202020204" pitchFamily="34" charset="0"/>
                        </a:rPr>
                        <a:t>Silvy Laporte (CHU St-Etienne), </a:t>
                      </a:r>
                      <a:r>
                        <a:rPr lang="fr-FR" sz="1600" b="1" dirty="0" err="1">
                          <a:effectLst/>
                          <a:latin typeface="Arial" panose="020B0604020202020204" pitchFamily="34" charset="0"/>
                          <a:cs typeface="Arial" panose="020B0604020202020204" pitchFamily="34" charset="0"/>
                        </a:rPr>
                        <a:t>coord</a:t>
                      </a:r>
                      <a:r>
                        <a:rPr lang="fr-FR" sz="1600" b="1" dirty="0">
                          <a:effectLst/>
                          <a:latin typeface="Arial" panose="020B0604020202020204" pitchFamily="34" charset="0"/>
                          <a:cs typeface="Arial" panose="020B0604020202020204" pitchFamily="34" charset="0"/>
                        </a:rPr>
                        <a:t>.</a:t>
                      </a: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dirty="0">
                          <a:effectLst/>
                          <a:latin typeface="Arial" panose="020B0604020202020204" pitchFamily="34" charset="0"/>
                          <a:cs typeface="Arial" panose="020B0604020202020204" pitchFamily="34" charset="0"/>
                        </a:rPr>
                        <a:t>Judith Fernandez  (HAS)</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US" sz="1600" dirty="0">
                          <a:effectLst/>
                          <a:latin typeface="Arial" panose="020B0604020202020204" pitchFamily="34" charset="0"/>
                          <a:cs typeface="Arial" panose="020B0604020202020204" pitchFamily="34" charset="0"/>
                        </a:rPr>
                        <a:t>Ariane </a:t>
                      </a:r>
                      <a:r>
                        <a:rPr lang="en-US" sz="1600" dirty="0" err="1">
                          <a:effectLst/>
                          <a:latin typeface="Arial" panose="020B0604020202020204" pitchFamily="34" charset="0"/>
                          <a:cs typeface="Arial" panose="020B0604020202020204" pitchFamily="34" charset="0"/>
                        </a:rPr>
                        <a:t>Galaup</a:t>
                      </a:r>
                      <a:r>
                        <a:rPr lang="en-US" sz="1600" dirty="0">
                          <a:effectLst/>
                          <a:latin typeface="Arial" panose="020B0604020202020204" pitchFamily="34" charset="0"/>
                          <a:cs typeface="Arial" panose="020B0604020202020204" pitchFamily="34" charset="0"/>
                        </a:rPr>
                        <a:t> (LEEM)</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08189602"/>
                  </a:ext>
                </a:extLst>
              </a:tr>
              <a:tr h="547671">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Xavier </a:t>
                      </a:r>
                      <a:r>
                        <a:rPr lang="en-US" sz="1600" dirty="0" err="1">
                          <a:effectLst/>
                          <a:latin typeface="Arial" panose="020B0604020202020204" pitchFamily="34" charset="0"/>
                          <a:cs typeface="Arial" panose="020B0604020202020204" pitchFamily="34" charset="0"/>
                        </a:rPr>
                        <a:t>Paoletti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Institut</a:t>
                      </a:r>
                      <a:r>
                        <a:rPr lang="en-US" sz="1600" dirty="0">
                          <a:effectLst/>
                          <a:latin typeface="Arial" panose="020B0604020202020204" pitchFamily="34" charset="0"/>
                          <a:cs typeface="Arial" panose="020B0604020202020204" pitchFamily="34" charset="0"/>
                        </a:rPr>
                        <a:t> Curie)</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Laetitia </a:t>
                      </a:r>
                      <a:r>
                        <a:rPr lang="en-US" sz="1600" dirty="0" err="1">
                          <a:effectLst/>
                          <a:latin typeface="Arial" panose="020B0604020202020204" pitchFamily="34" charset="0"/>
                          <a:cs typeface="Arial" panose="020B0604020202020204" pitchFamily="34" charset="0"/>
                        </a:rPr>
                        <a:t>Gambotti</a:t>
                      </a:r>
                      <a:r>
                        <a:rPr lang="en-US" sz="1600" dirty="0">
                          <a:effectLst/>
                          <a:latin typeface="Arial" panose="020B0604020202020204" pitchFamily="34" charset="0"/>
                          <a:cs typeface="Arial" panose="020B0604020202020204" pitchFamily="34" charset="0"/>
                        </a:rPr>
                        <a:t> (INCA)</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US" sz="1600" dirty="0" err="1">
                          <a:effectLst/>
                          <a:latin typeface="Arial" panose="020B0604020202020204" pitchFamily="34" charset="0"/>
                          <a:cs typeface="Arial" panose="020B0604020202020204" pitchFamily="34" charset="0"/>
                        </a:rPr>
                        <a:t>Aurélie</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Guérin</a:t>
                      </a:r>
                      <a:r>
                        <a:rPr lang="en-US" sz="1600" dirty="0">
                          <a:effectLst/>
                          <a:latin typeface="Arial" panose="020B0604020202020204" pitchFamily="34" charset="0"/>
                          <a:cs typeface="Arial" panose="020B0604020202020204" pitchFamily="34" charset="0"/>
                        </a:rPr>
                        <a:t> (Pfizer, LEEM)</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38989314"/>
                  </a:ext>
                </a:extLst>
              </a:tr>
              <a:tr h="445554">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Raphaël </a:t>
                      </a:r>
                      <a:r>
                        <a:rPr lang="en-US" sz="1600" dirty="0" err="1">
                          <a:effectLst/>
                          <a:latin typeface="Arial" panose="020B0604020202020204" pitchFamily="34" charset="0"/>
                          <a:cs typeface="Arial" panose="020B0604020202020204" pitchFamily="34" charset="0"/>
                        </a:rPr>
                        <a:t>Porcher</a:t>
                      </a:r>
                      <a:r>
                        <a:rPr lang="en-US" sz="1600" dirty="0">
                          <a:effectLst/>
                          <a:latin typeface="Arial" panose="020B0604020202020204" pitchFamily="34" charset="0"/>
                          <a:cs typeface="Arial" panose="020B0604020202020204" pitchFamily="34" charset="0"/>
                        </a:rPr>
                        <a:t> (AP-HP)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dirty="0">
                          <a:effectLst/>
                          <a:latin typeface="Arial" panose="020B0604020202020204" pitchFamily="34" charset="0"/>
                          <a:cs typeface="Arial" panose="020B0604020202020204" pitchFamily="34" charset="0"/>
                        </a:rPr>
                        <a:t>Charlotte </a:t>
                      </a:r>
                      <a:r>
                        <a:rPr lang="fr-FR" sz="1600" dirty="0" err="1">
                          <a:effectLst/>
                          <a:latin typeface="Arial" panose="020B0604020202020204" pitchFamily="34" charset="0"/>
                          <a:cs typeface="Arial" panose="020B0604020202020204" pitchFamily="34" charset="0"/>
                        </a:rPr>
                        <a:t>Gourio</a:t>
                      </a:r>
                      <a:r>
                        <a:rPr lang="fr-FR" sz="1600" dirty="0">
                          <a:effectLst/>
                          <a:latin typeface="Arial" panose="020B0604020202020204" pitchFamily="34" charset="0"/>
                          <a:cs typeface="Arial" panose="020B0604020202020204" pitchFamily="34" charset="0"/>
                        </a:rPr>
                        <a:t> (CPP, </a:t>
                      </a:r>
                      <a:r>
                        <a:rPr lang="fr-FR" sz="1600" dirty="0" err="1">
                          <a:effectLst/>
                          <a:latin typeface="Arial" panose="020B0604020202020204" pitchFamily="34" charset="0"/>
                          <a:cs typeface="Arial" panose="020B0604020202020204" pitchFamily="34" charset="0"/>
                        </a:rPr>
                        <a:t>Europharmat</a:t>
                      </a: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US" sz="1600" dirty="0">
                          <a:effectLst/>
                          <a:latin typeface="Arial" panose="020B0604020202020204" pitchFamily="34" charset="0"/>
                          <a:cs typeface="Arial" panose="020B0604020202020204" pitchFamily="34" charset="0"/>
                        </a:rPr>
                        <a:t>Nathalie </a:t>
                      </a:r>
                      <a:r>
                        <a:rPr lang="en-US" sz="1600" dirty="0" err="1">
                          <a:effectLst/>
                          <a:latin typeface="Arial" panose="020B0604020202020204" pitchFamily="34" charset="0"/>
                          <a:cs typeface="Arial" panose="020B0604020202020204" pitchFamily="34" charset="0"/>
                        </a:rPr>
                        <a:t>Varoqueaux</a:t>
                      </a:r>
                      <a:r>
                        <a:rPr lang="en-US" sz="1600" dirty="0">
                          <a:effectLst/>
                          <a:latin typeface="Arial" panose="020B0604020202020204" pitchFamily="34" charset="0"/>
                          <a:cs typeface="Arial" panose="020B0604020202020204" pitchFamily="34" charset="0"/>
                        </a:rPr>
                        <a:t> (Amgen)</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74538670"/>
                  </a:ext>
                </a:extLst>
              </a:tr>
              <a:tr h="579349">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b="1" dirty="0">
                          <a:effectLst/>
                          <a:latin typeface="Arial" panose="020B0604020202020204" pitchFamily="34" charset="0"/>
                          <a:ea typeface="Calibri" panose="020F0502020204030204" pitchFamily="34" charset="0"/>
                          <a:cs typeface="Arial" panose="020B0604020202020204" pitchFamily="34" charset="0"/>
                        </a:rPr>
                        <a:t>Matthieu Roustit (Univ. &amp; CHU Grenoble Alpes), </a:t>
                      </a:r>
                      <a:r>
                        <a:rPr lang="fr-FR" sz="1600" b="1" dirty="0" err="1">
                          <a:effectLst/>
                          <a:latin typeface="Arial" panose="020B0604020202020204" pitchFamily="34" charset="0"/>
                          <a:ea typeface="Calibri" panose="020F0502020204030204" pitchFamily="34" charset="0"/>
                          <a:cs typeface="Arial" panose="020B0604020202020204" pitchFamily="34" charset="0"/>
                        </a:rPr>
                        <a:t>moder</a:t>
                      </a:r>
                      <a:r>
                        <a:rPr lang="fr-FR" sz="16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600" dirty="0">
                          <a:effectLst/>
                          <a:latin typeface="Arial" panose="020B0604020202020204" pitchFamily="34" charset="0"/>
                          <a:cs typeface="Arial" panose="020B0604020202020204" pitchFamily="34" charset="0"/>
                        </a:rPr>
                        <a:t>Sophie Kelley (HAS)</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5805296"/>
                  </a:ext>
                </a:extLst>
              </a:tr>
              <a:tr h="539226">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err="1">
                          <a:effectLst/>
                          <a:latin typeface="Arial" panose="020B0604020202020204" pitchFamily="34" charset="0"/>
                          <a:cs typeface="Arial" panose="020B0604020202020204" pitchFamily="34" charset="0"/>
                        </a:rPr>
                        <a:t>Tabassome</a:t>
                      </a:r>
                      <a:r>
                        <a:rPr lang="en-US" sz="1600" dirty="0">
                          <a:effectLst/>
                          <a:latin typeface="Arial" panose="020B0604020202020204" pitchFamily="34" charset="0"/>
                          <a:cs typeface="Arial" panose="020B0604020202020204" pitchFamily="34" charset="0"/>
                        </a:rPr>
                        <a:t> Simon (AP-HP)</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US" sz="1600" dirty="0">
                          <a:effectLst/>
                          <a:latin typeface="Arial" panose="020B0604020202020204" pitchFamily="34" charset="0"/>
                          <a:cs typeface="Arial" panose="020B0604020202020204" pitchFamily="34" charset="0"/>
                        </a:rPr>
                        <a:t>Stéphane </a:t>
                      </a:r>
                      <a:r>
                        <a:rPr lang="en-US" sz="1600" dirty="0" err="1">
                          <a:effectLst/>
                          <a:latin typeface="Arial" panose="020B0604020202020204" pitchFamily="34" charset="0"/>
                          <a:cs typeface="Arial" panose="020B0604020202020204" pitchFamily="34" charset="0"/>
                        </a:rPr>
                        <a:t>Vignot</a:t>
                      </a:r>
                      <a:r>
                        <a:rPr lang="en-US" sz="1600" dirty="0">
                          <a:effectLst/>
                          <a:latin typeface="Arial" panose="020B0604020202020204" pitchFamily="34" charset="0"/>
                          <a:cs typeface="Arial" panose="020B0604020202020204" pitchFamily="34" charset="0"/>
                        </a:rPr>
                        <a:t> (ANSM)</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575492"/>
                  </a:ext>
                </a:extLst>
              </a:tr>
            </a:tbl>
          </a:graphicData>
        </a:graphic>
      </p:graphicFrame>
      <p:sp>
        <p:nvSpPr>
          <p:cNvPr id="6" name="Espace réservé du numéro de diapositive 5">
            <a:extLst>
              <a:ext uri="{FF2B5EF4-FFF2-40B4-BE49-F238E27FC236}">
                <a16:creationId xmlns:a16="http://schemas.microsoft.com/office/drawing/2014/main" id="{2F56AEDC-3D64-DAB9-3541-924765C125DF}"/>
              </a:ext>
            </a:extLst>
          </p:cNvPr>
          <p:cNvSpPr>
            <a:spLocks noGrp="1"/>
          </p:cNvSpPr>
          <p:nvPr>
            <p:ph type="sldNum" sz="quarter" idx="12"/>
          </p:nvPr>
        </p:nvSpPr>
        <p:spPr/>
        <p:txBody>
          <a:bodyPr/>
          <a:lstStyle/>
          <a:p>
            <a:pPr>
              <a:defRPr/>
            </a:pPr>
            <a:fld id="{BF747149-6E84-4CAE-A030-F77E57B4D865}" type="slidenum">
              <a:rPr lang="fr-FR" smtClean="0"/>
              <a:t>14</a:t>
            </a:fld>
            <a:endParaRPr lang="fr-FR"/>
          </a:p>
        </p:txBody>
      </p:sp>
    </p:spTree>
    <p:extLst>
      <p:ext uri="{BB962C8B-B14F-4D97-AF65-F5344CB8AC3E}">
        <p14:creationId xmlns:p14="http://schemas.microsoft.com/office/powerpoint/2010/main" val="316015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45DC1-0145-EDE0-2BDC-A9A06FBDE5D6}"/>
              </a:ext>
            </a:extLst>
          </p:cNvPr>
          <p:cNvSpPr>
            <a:spLocks noGrp="1"/>
          </p:cNvSpPr>
          <p:nvPr>
            <p:ph type="title"/>
          </p:nvPr>
        </p:nvSpPr>
        <p:spPr/>
        <p:txBody>
          <a:bodyPr/>
          <a:lstStyle/>
          <a:p>
            <a:r>
              <a:rPr lang="fr-FR" dirty="0"/>
              <a:t>Membres de la table ronde </a:t>
            </a:r>
          </a:p>
        </p:txBody>
      </p:sp>
      <p:sp>
        <p:nvSpPr>
          <p:cNvPr id="9" name="Espace réservé du numéro de diapositive 8">
            <a:extLst>
              <a:ext uri="{FF2B5EF4-FFF2-40B4-BE49-F238E27FC236}">
                <a16:creationId xmlns:a16="http://schemas.microsoft.com/office/drawing/2014/main" id="{8C2DF77F-AB7D-F6A3-4946-8109280E23A7}"/>
              </a:ext>
            </a:extLst>
          </p:cNvPr>
          <p:cNvSpPr>
            <a:spLocks noGrp="1"/>
          </p:cNvSpPr>
          <p:nvPr>
            <p:ph type="sldNum" sz="quarter" idx="12"/>
          </p:nvPr>
        </p:nvSpPr>
        <p:spPr/>
        <p:txBody>
          <a:bodyPr/>
          <a:lstStyle/>
          <a:p>
            <a:pPr>
              <a:defRPr/>
            </a:pPr>
            <a:fld id="{BF747149-6E84-4CAE-A030-F77E57B4D865}" type="slidenum">
              <a:rPr lang="fr-FR" smtClean="0"/>
              <a:t>15</a:t>
            </a:fld>
            <a:endParaRPr lang="fr-FR"/>
          </a:p>
        </p:txBody>
      </p:sp>
      <p:pic>
        <p:nvPicPr>
          <p:cNvPr id="5" name="Image 4"/>
          <p:cNvPicPr>
            <a:picLocks noChangeAspect="1"/>
          </p:cNvPicPr>
          <p:nvPr/>
        </p:nvPicPr>
        <p:blipFill rotWithShape="1">
          <a:blip r:embed="rId2"/>
          <a:srcRect r="4348"/>
          <a:stretch/>
        </p:blipFill>
        <p:spPr>
          <a:xfrm>
            <a:off x="7248128" y="620688"/>
            <a:ext cx="4831313" cy="5050904"/>
          </a:xfrm>
          <a:prstGeom prst="rect">
            <a:avLst/>
          </a:prstGeom>
        </p:spPr>
      </p:pic>
      <p:pic>
        <p:nvPicPr>
          <p:cNvPr id="8" name="Image 7">
            <a:extLst>
              <a:ext uri="{FF2B5EF4-FFF2-40B4-BE49-F238E27FC236}">
                <a16:creationId xmlns:a16="http://schemas.microsoft.com/office/drawing/2014/main" id="{A266B910-6016-5C63-7865-CE1820C62AD3}"/>
              </a:ext>
            </a:extLst>
          </p:cNvPr>
          <p:cNvPicPr/>
          <p:nvPr/>
        </p:nvPicPr>
        <p:blipFill rotWithShape="1">
          <a:blip r:embed="rId3" r:link="rId4" cstate="print">
            <a:extLst>
              <a:ext uri="{28A0092B-C50C-407E-A947-70E740481C1C}">
                <a14:useLocalDpi xmlns:a14="http://schemas.microsoft.com/office/drawing/2010/main" val="0"/>
              </a:ext>
            </a:extLst>
          </a:blip>
          <a:srcRect l="8000" t="28726" r="6502" b="6501"/>
          <a:stretch>
            <a:fillRect/>
          </a:stretch>
        </p:blipFill>
        <p:spPr bwMode="auto">
          <a:xfrm>
            <a:off x="834628" y="2564904"/>
            <a:ext cx="6912768" cy="3927820"/>
          </a:xfrm>
          <a:prstGeom prst="rect">
            <a:avLst/>
          </a:prstGeom>
          <a:noFill/>
          <a:ln>
            <a:noFill/>
          </a:ln>
        </p:spPr>
      </p:pic>
    </p:spTree>
    <p:extLst>
      <p:ext uri="{BB962C8B-B14F-4D97-AF65-F5344CB8AC3E}">
        <p14:creationId xmlns:p14="http://schemas.microsoft.com/office/powerpoint/2010/main" val="37087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E7208A-D6B4-4C29-D895-826594FCFE16}"/>
              </a:ext>
            </a:extLst>
          </p:cNvPr>
          <p:cNvSpPr>
            <a:spLocks noGrp="1"/>
          </p:cNvSpPr>
          <p:nvPr>
            <p:ph type="title"/>
          </p:nvPr>
        </p:nvSpPr>
        <p:spPr/>
        <p:txBody>
          <a:bodyPr/>
          <a:lstStyle/>
          <a:p>
            <a:r>
              <a:rPr lang="fr-FR" dirty="0"/>
              <a:t>Qu’est-ce qu’un essai plateforme ?</a:t>
            </a:r>
          </a:p>
        </p:txBody>
      </p:sp>
      <p:sp>
        <p:nvSpPr>
          <p:cNvPr id="7" name="ZoneTexte 6">
            <a:extLst>
              <a:ext uri="{FF2B5EF4-FFF2-40B4-BE49-F238E27FC236}">
                <a16:creationId xmlns:a16="http://schemas.microsoft.com/office/drawing/2014/main" id="{E8946248-8BB4-73CA-4372-882420F5A63E}"/>
              </a:ext>
            </a:extLst>
          </p:cNvPr>
          <p:cNvSpPr txBox="1"/>
          <p:nvPr/>
        </p:nvSpPr>
        <p:spPr>
          <a:xfrm>
            <a:off x="935424" y="1802491"/>
            <a:ext cx="10705192" cy="3700821"/>
          </a:xfrm>
          <a:prstGeom prst="rect">
            <a:avLst/>
          </a:prstGeom>
          <a:noFill/>
        </p:spPr>
        <p:txBody>
          <a:bodyPr wrap="square">
            <a:spAutoFit/>
          </a:bodyPr>
          <a:lstStyle/>
          <a:p>
            <a:pP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Essai plateforme</a:t>
            </a:r>
            <a:r>
              <a:rPr lang="fr-FR" sz="2400" dirty="0">
                <a:effectLst/>
                <a:latin typeface="Calibri" panose="020F0502020204030204" pitchFamily="34" charset="0"/>
                <a:ea typeface="Calibri" panose="020F0502020204030204" pitchFamily="34" charset="0"/>
                <a:cs typeface="Times New Roman" panose="02020603050405020304" pitchFamily="18" charset="0"/>
              </a:rPr>
              <a:t> : essai randomisé, adaptatif, sans date de fin programmée, permettant dans une pathologie d’évaluer plusieurs interventions, et qui peut évoluer par l’ajout ou l’arrêt de bras de traitement selon des règles préétablies. </a:t>
            </a:r>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Contrôle commun</a:t>
            </a: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Protocole maître</a:t>
            </a: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Infrastructure</a:t>
            </a:r>
          </a:p>
          <a:p>
            <a:pPr>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16EA411-C955-E4E0-4773-C6E7023A192F}"/>
              </a:ext>
            </a:extLst>
          </p:cNvPr>
          <p:cNvSpPr/>
          <p:nvPr/>
        </p:nvSpPr>
        <p:spPr>
          <a:xfrm>
            <a:off x="9552384" y="6525344"/>
            <a:ext cx="2398413" cy="253916"/>
          </a:xfrm>
          <a:prstGeom prst="rect">
            <a:avLst/>
          </a:prstGeom>
        </p:spPr>
        <p:txBody>
          <a:bodyPr wrap="none">
            <a:spAutoFit/>
          </a:bodyPr>
          <a:lstStyle/>
          <a:p>
            <a:r>
              <a:rPr lang="en-US" sz="1050" dirty="0" err="1">
                <a:latin typeface="GuardianSans-Semibold"/>
              </a:rPr>
              <a:t>Therapie</a:t>
            </a:r>
            <a:r>
              <a:rPr lang="en-US" sz="1050" dirty="0">
                <a:latin typeface="GuardianSans-Semibold"/>
              </a:rPr>
              <a:t>. 2023 Jan-Feb;78(1):19-28.</a:t>
            </a:r>
            <a:endParaRPr lang="fr-FR" sz="2800" dirty="0"/>
          </a:p>
        </p:txBody>
      </p:sp>
      <p:pic>
        <p:nvPicPr>
          <p:cNvPr id="8" name="Image 7"/>
          <p:cNvPicPr/>
          <p:nvPr/>
        </p:nvPicPr>
        <p:blipFill rotWithShape="1">
          <a:blip r:embed="rId3">
            <a:extLst>
              <a:ext uri="{28A0092B-C50C-407E-A947-70E740481C1C}">
                <a14:useLocalDpi xmlns:a14="http://schemas.microsoft.com/office/drawing/2010/main" val="0"/>
              </a:ext>
            </a:extLst>
          </a:blip>
          <a:srcRect t="11950"/>
          <a:stretch/>
        </p:blipFill>
        <p:spPr bwMode="auto">
          <a:xfrm>
            <a:off x="5159896" y="3284984"/>
            <a:ext cx="6696744" cy="3166939"/>
          </a:xfrm>
          <a:prstGeom prst="rect">
            <a:avLst/>
          </a:prstGeom>
          <a:noFill/>
          <a:ln>
            <a:solidFill>
              <a:schemeClr val="tx1"/>
            </a:solidFill>
          </a:ln>
        </p:spPr>
      </p:pic>
    </p:spTree>
    <p:extLst>
      <p:ext uri="{BB962C8B-B14F-4D97-AF65-F5344CB8AC3E}">
        <p14:creationId xmlns:p14="http://schemas.microsoft.com/office/powerpoint/2010/main" val="411740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0A7FC-A776-A0AE-3991-1517BD1DB498}"/>
              </a:ext>
            </a:extLst>
          </p:cNvPr>
          <p:cNvSpPr>
            <a:spLocks noGrp="1"/>
          </p:cNvSpPr>
          <p:nvPr>
            <p:ph type="title"/>
          </p:nvPr>
        </p:nvSpPr>
        <p:spPr/>
        <p:txBody>
          <a:bodyPr/>
          <a:lstStyle/>
          <a:p>
            <a:r>
              <a:rPr lang="fr-FR" dirty="0"/>
              <a:t>Hors champ de la table ronde</a:t>
            </a:r>
          </a:p>
        </p:txBody>
      </p:sp>
      <p:sp>
        <p:nvSpPr>
          <p:cNvPr id="3" name="Espace réservé du contenu 2">
            <a:extLst>
              <a:ext uri="{FF2B5EF4-FFF2-40B4-BE49-F238E27FC236}">
                <a16:creationId xmlns:a16="http://schemas.microsoft.com/office/drawing/2014/main" id="{FA103F52-324E-D6C7-0FE7-98CCB7A35DD0}"/>
              </a:ext>
            </a:extLst>
          </p:cNvPr>
          <p:cNvSpPr>
            <a:spLocks noGrp="1"/>
          </p:cNvSpPr>
          <p:nvPr>
            <p:ph idx="1"/>
          </p:nvPr>
        </p:nvSpPr>
        <p:spPr>
          <a:xfrm>
            <a:off x="838200" y="1825624"/>
            <a:ext cx="10515600" cy="4843735"/>
          </a:xfrm>
        </p:spPr>
        <p:txBody>
          <a:bodyPr>
            <a:normAutofit/>
          </a:bodyPr>
          <a:lstStyle/>
          <a:p>
            <a:r>
              <a:rPr lang="fr-FR" dirty="0"/>
              <a:t>Autres designs</a:t>
            </a:r>
          </a:p>
          <a:p>
            <a:pPr lvl="1"/>
            <a:r>
              <a:rPr lang="fr-FR" dirty="0"/>
              <a:t>Basket, </a:t>
            </a:r>
            <a:r>
              <a:rPr lang="fr-FR" dirty="0" err="1"/>
              <a:t>umbrella</a:t>
            </a:r>
            <a:r>
              <a:rPr lang="fr-FR" dirty="0"/>
              <a:t>, multi-arm </a:t>
            </a:r>
            <a:r>
              <a:rPr lang="fr-FR" dirty="0" err="1"/>
              <a:t>multi-stage</a:t>
            </a:r>
            <a:r>
              <a:rPr lang="fr-FR" dirty="0"/>
              <a:t> (MAMS), </a:t>
            </a:r>
            <a:r>
              <a:rPr lang="fr-FR" dirty="0" err="1"/>
              <a:t>seamless</a:t>
            </a:r>
            <a:r>
              <a:rPr lang="fr-FR" dirty="0"/>
              <a:t>, etc. </a:t>
            </a:r>
          </a:p>
          <a:p>
            <a:endParaRPr lang="fr-FR" dirty="0"/>
          </a:p>
          <a:p>
            <a:r>
              <a:rPr lang="fr-FR" dirty="0"/>
              <a:t>« Plateformes d’essais »</a:t>
            </a:r>
          </a:p>
          <a:p>
            <a:pPr lvl="1"/>
            <a:r>
              <a:rPr lang="fr-FR" dirty="0"/>
              <a:t>Infrastructures facilitant le recrutement/la mise en place d’essais (ex: </a:t>
            </a:r>
            <a:r>
              <a:rPr lang="fr-FR" dirty="0" err="1"/>
              <a:t>ireivac</a:t>
            </a:r>
            <a:r>
              <a:rPr lang="fr-FR" dirty="0"/>
              <a:t>)</a:t>
            </a:r>
          </a:p>
          <a:p>
            <a:pPr marL="457200" lvl="1" indent="0">
              <a:buNone/>
            </a:pPr>
            <a:endParaRPr lang="fr-FR" dirty="0"/>
          </a:p>
        </p:txBody>
      </p:sp>
      <p:sp>
        <p:nvSpPr>
          <p:cNvPr id="5" name="Espace réservé du numéro de diapositive 4">
            <a:extLst>
              <a:ext uri="{FF2B5EF4-FFF2-40B4-BE49-F238E27FC236}">
                <a16:creationId xmlns:a16="http://schemas.microsoft.com/office/drawing/2014/main" id="{479267D3-EF22-04A9-4B2A-573E1BFFA272}"/>
              </a:ext>
            </a:extLst>
          </p:cNvPr>
          <p:cNvSpPr>
            <a:spLocks noGrp="1"/>
          </p:cNvSpPr>
          <p:nvPr>
            <p:ph type="sldNum" sz="quarter" idx="12"/>
          </p:nvPr>
        </p:nvSpPr>
        <p:spPr/>
        <p:txBody>
          <a:bodyPr/>
          <a:lstStyle/>
          <a:p>
            <a:fld id="{BF747149-6E84-4CAE-A030-F77E57B4D865}" type="slidenum">
              <a:rPr lang="fr-FR" smtClean="0"/>
              <a:t>3</a:t>
            </a:fld>
            <a:endParaRPr lang="fr-FR"/>
          </a:p>
        </p:txBody>
      </p:sp>
    </p:spTree>
    <p:extLst>
      <p:ext uri="{BB962C8B-B14F-4D97-AF65-F5344CB8AC3E}">
        <p14:creationId xmlns:p14="http://schemas.microsoft.com/office/powerpoint/2010/main" val="76721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73AF1-0358-F7EA-028D-27CCBA5D29B5}"/>
              </a:ext>
            </a:extLst>
          </p:cNvPr>
          <p:cNvSpPr>
            <a:spLocks noGrp="1"/>
          </p:cNvSpPr>
          <p:nvPr>
            <p:ph type="title"/>
          </p:nvPr>
        </p:nvSpPr>
        <p:spPr/>
        <p:txBody>
          <a:bodyPr/>
          <a:lstStyle/>
          <a:p>
            <a:r>
              <a:rPr lang="fr-FR" dirty="0"/>
              <a:t>Dans quelles situations faire un essai plateforme ?</a:t>
            </a:r>
          </a:p>
        </p:txBody>
      </p:sp>
      <p:sp>
        <p:nvSpPr>
          <p:cNvPr id="5" name="Rectangle 4">
            <a:extLst>
              <a:ext uri="{FF2B5EF4-FFF2-40B4-BE49-F238E27FC236}">
                <a16:creationId xmlns:a16="http://schemas.microsoft.com/office/drawing/2014/main" id="{F320B6A0-3FE5-1C4C-1E2B-56075C3C81C2}"/>
              </a:ext>
            </a:extLst>
          </p:cNvPr>
          <p:cNvSpPr/>
          <p:nvPr/>
        </p:nvSpPr>
        <p:spPr>
          <a:xfrm>
            <a:off x="8472264" y="4725144"/>
            <a:ext cx="172819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C4B22D90-3D60-9ACA-8810-9DB4B21549B5}"/>
              </a:ext>
            </a:extLst>
          </p:cNvPr>
          <p:cNvSpPr>
            <a:spLocks noGrp="1"/>
          </p:cNvSpPr>
          <p:nvPr>
            <p:ph idx="1"/>
          </p:nvPr>
        </p:nvSpPr>
        <p:spPr>
          <a:xfrm>
            <a:off x="838200" y="2276871"/>
            <a:ext cx="10515600" cy="4464497"/>
          </a:xfrm>
        </p:spPr>
        <p:txBody>
          <a:bodyPr>
            <a:normAutofit lnSpcReduction="10000"/>
          </a:bodyPr>
          <a:lstStyle/>
          <a:p>
            <a:r>
              <a:rPr lang="fr-FR" dirty="0"/>
              <a:t>Pathologie avec besoin d’évaluation important</a:t>
            </a:r>
          </a:p>
          <a:p>
            <a:pPr lvl="1"/>
            <a:r>
              <a:rPr lang="fr-FR" dirty="0"/>
              <a:t>Pipeline ++, repositionnement, etc.</a:t>
            </a:r>
          </a:p>
          <a:p>
            <a:pPr lvl="1"/>
            <a:r>
              <a:rPr lang="fr-FR" dirty="0"/>
              <a:t>Situation d’urgence</a:t>
            </a:r>
          </a:p>
          <a:p>
            <a:pPr lvl="1"/>
            <a:r>
              <a:rPr lang="fr-FR" dirty="0"/>
              <a:t>Evolution rapide du SOC </a:t>
            </a:r>
          </a:p>
          <a:p>
            <a:pPr lvl="3"/>
            <a:endParaRPr lang="fr-FR" dirty="0"/>
          </a:p>
          <a:p>
            <a:r>
              <a:rPr lang="fr-FR" dirty="0"/>
              <a:t>Accélération de l’évaluation</a:t>
            </a:r>
          </a:p>
          <a:p>
            <a:pPr lvl="1"/>
            <a:r>
              <a:rPr lang="fr-FR" dirty="0"/>
              <a:t>Potentiel de recrutement élevé (international)</a:t>
            </a:r>
          </a:p>
          <a:p>
            <a:pPr lvl="1"/>
            <a:r>
              <a:rPr lang="fr-FR" dirty="0"/>
              <a:t>Plateforme permettant de mutualiser</a:t>
            </a:r>
          </a:p>
          <a:p>
            <a:pPr lvl="2"/>
            <a:r>
              <a:rPr lang="fr-FR" dirty="0"/>
              <a:t>Protocole</a:t>
            </a:r>
          </a:p>
          <a:p>
            <a:pPr lvl="2"/>
            <a:r>
              <a:rPr lang="fr-FR" dirty="0"/>
              <a:t>Infrastructure</a:t>
            </a:r>
          </a:p>
          <a:p>
            <a:pPr lvl="2"/>
            <a:r>
              <a:rPr lang="fr-FR" dirty="0"/>
              <a:t>Contrôle(s) commun(s) </a:t>
            </a:r>
          </a:p>
          <a:p>
            <a:pPr lvl="2"/>
            <a:r>
              <a:rPr lang="fr-FR" dirty="0"/>
              <a:t>Autorisations sous forme de MS</a:t>
            </a:r>
          </a:p>
          <a:p>
            <a:pPr lvl="2"/>
            <a:endParaRPr lang="fr-FR" dirty="0"/>
          </a:p>
          <a:p>
            <a:pPr marL="0" indent="0">
              <a:buNone/>
            </a:pPr>
            <a:endParaRPr lang="fr-FR"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78688" y="3821641"/>
            <a:ext cx="4121968" cy="2919727"/>
          </a:xfrm>
          <a:prstGeom prst="rect">
            <a:avLst/>
          </a:prstGeom>
        </p:spPr>
      </p:pic>
      <p:sp>
        <p:nvSpPr>
          <p:cNvPr id="7" name="Rectangle 6"/>
          <p:cNvSpPr/>
          <p:nvPr/>
        </p:nvSpPr>
        <p:spPr>
          <a:xfrm>
            <a:off x="7680176" y="3933056"/>
            <a:ext cx="223224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81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234464" cy="1325563"/>
          </a:xfrm>
        </p:spPr>
        <p:txBody>
          <a:bodyPr/>
          <a:lstStyle/>
          <a:p>
            <a:r>
              <a:rPr lang="fr-FR" dirty="0"/>
              <a:t>Problématiques méthodologiques</a:t>
            </a:r>
          </a:p>
        </p:txBody>
      </p:sp>
      <p:sp>
        <p:nvSpPr>
          <p:cNvPr id="3" name="Espace réservé du contenu 2"/>
          <p:cNvSpPr>
            <a:spLocks noGrp="1"/>
          </p:cNvSpPr>
          <p:nvPr>
            <p:ph idx="1"/>
          </p:nvPr>
        </p:nvSpPr>
        <p:spPr/>
        <p:txBody>
          <a:bodyPr/>
          <a:lstStyle/>
          <a:p>
            <a:r>
              <a:rPr lang="fr-FR" dirty="0"/>
              <a:t>Périodes d’inclusion de chaque bras non superposables</a:t>
            </a:r>
          </a:p>
          <a:p>
            <a:r>
              <a:rPr lang="fr-FR" dirty="0"/>
              <a:t>Multiplicité des comparaisons</a:t>
            </a:r>
          </a:p>
          <a:p>
            <a:r>
              <a:rPr lang="fr-FR" dirty="0"/>
              <a:t>Problème de l’aveugle</a:t>
            </a:r>
          </a:p>
          <a:p>
            <a:r>
              <a:rPr lang="fr-FR" dirty="0"/>
              <a:t>Analyses intermédiaires</a:t>
            </a:r>
          </a:p>
          <a:p>
            <a:pPr marL="0" indent="0">
              <a:buNone/>
            </a:pPr>
            <a:endParaRPr lang="fr-FR" dirty="0"/>
          </a:p>
        </p:txBody>
      </p:sp>
      <p:pic>
        <p:nvPicPr>
          <p:cNvPr id="8" name="Image 7">
            <a:extLst>
              <a:ext uri="{FF2B5EF4-FFF2-40B4-BE49-F238E27FC236}">
                <a16:creationId xmlns:a16="http://schemas.microsoft.com/office/drawing/2014/main" id="{18DEC64D-640C-255F-BC05-CDB7E0AF5C72}"/>
              </a:ext>
            </a:extLst>
          </p:cNvPr>
          <p:cNvPicPr/>
          <p:nvPr/>
        </p:nvPicPr>
        <p:blipFill rotWithShape="1">
          <a:blip r:embed="rId3" r:link="rId4">
            <a:extLst>
              <a:ext uri="{28A0092B-C50C-407E-A947-70E740481C1C}">
                <a14:useLocalDpi xmlns:a14="http://schemas.microsoft.com/office/drawing/2010/main" val="0"/>
              </a:ext>
            </a:extLst>
          </a:blip>
          <a:srcRect t="12857"/>
          <a:stretch>
            <a:fillRect/>
          </a:stretch>
        </p:blipFill>
        <p:spPr bwMode="auto">
          <a:xfrm>
            <a:off x="5665424" y="3573016"/>
            <a:ext cx="6366209" cy="2912547"/>
          </a:xfrm>
          <a:prstGeom prst="rect">
            <a:avLst/>
          </a:prstGeom>
          <a:noFill/>
          <a:ln>
            <a:noFill/>
          </a:ln>
        </p:spPr>
      </p:pic>
      <p:sp>
        <p:nvSpPr>
          <p:cNvPr id="9" name="Espace réservé du numéro de diapositive 8">
            <a:extLst>
              <a:ext uri="{FF2B5EF4-FFF2-40B4-BE49-F238E27FC236}">
                <a16:creationId xmlns:a16="http://schemas.microsoft.com/office/drawing/2014/main" id="{43350DF8-36D4-CC6C-E99E-37901D840985}"/>
              </a:ext>
            </a:extLst>
          </p:cNvPr>
          <p:cNvSpPr>
            <a:spLocks noGrp="1"/>
          </p:cNvSpPr>
          <p:nvPr>
            <p:ph type="sldNum" sz="quarter" idx="12"/>
          </p:nvPr>
        </p:nvSpPr>
        <p:spPr/>
        <p:txBody>
          <a:bodyPr/>
          <a:lstStyle/>
          <a:p>
            <a:fld id="{BF747149-6E84-4CAE-A030-F77E57B4D865}" type="slidenum">
              <a:rPr lang="fr-FR" smtClean="0"/>
              <a:t>5</a:t>
            </a:fld>
            <a:endParaRPr lang="fr-FR"/>
          </a:p>
        </p:txBody>
      </p:sp>
      <p:sp>
        <p:nvSpPr>
          <p:cNvPr id="6" name="Rectangle 5">
            <a:extLst>
              <a:ext uri="{FF2B5EF4-FFF2-40B4-BE49-F238E27FC236}">
                <a16:creationId xmlns:a16="http://schemas.microsoft.com/office/drawing/2014/main" id="{116EA411-C955-E4E0-4773-C6E7023A192F}"/>
              </a:ext>
            </a:extLst>
          </p:cNvPr>
          <p:cNvSpPr/>
          <p:nvPr/>
        </p:nvSpPr>
        <p:spPr>
          <a:xfrm>
            <a:off x="5855888" y="6453899"/>
            <a:ext cx="2973891" cy="253916"/>
          </a:xfrm>
          <a:prstGeom prst="rect">
            <a:avLst/>
          </a:prstGeom>
        </p:spPr>
        <p:txBody>
          <a:bodyPr wrap="none">
            <a:spAutoFit/>
          </a:bodyPr>
          <a:lstStyle/>
          <a:p>
            <a:r>
              <a:rPr lang="en-US" sz="1050" dirty="0">
                <a:latin typeface="GuardianSans-Semibold"/>
              </a:rPr>
              <a:t>JAMA </a:t>
            </a:r>
            <a:r>
              <a:rPr lang="en-US" sz="1050" dirty="0">
                <a:latin typeface="GuardianSansGR-Regular"/>
              </a:rPr>
              <a:t>January 4, 2022 Volume 327, Number 1</a:t>
            </a:r>
            <a:endParaRPr lang="fr-FR" sz="2800" dirty="0"/>
          </a:p>
        </p:txBody>
      </p:sp>
    </p:spTree>
    <p:extLst>
      <p:ext uri="{BB962C8B-B14F-4D97-AF65-F5344CB8AC3E}">
        <p14:creationId xmlns:p14="http://schemas.microsoft.com/office/powerpoint/2010/main" val="75860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234464" cy="1325563"/>
          </a:xfrm>
        </p:spPr>
        <p:txBody>
          <a:bodyPr/>
          <a:lstStyle/>
          <a:p>
            <a:r>
              <a:rPr lang="fr-FR" dirty="0"/>
              <a:t>Problématiques méthodologiques</a:t>
            </a:r>
          </a:p>
        </p:txBody>
      </p:sp>
      <p:sp>
        <p:nvSpPr>
          <p:cNvPr id="3" name="Espace réservé du contenu 2"/>
          <p:cNvSpPr>
            <a:spLocks noGrp="1"/>
          </p:cNvSpPr>
          <p:nvPr>
            <p:ph idx="1"/>
          </p:nvPr>
        </p:nvSpPr>
        <p:spPr/>
        <p:txBody>
          <a:bodyPr/>
          <a:lstStyle/>
          <a:p>
            <a:r>
              <a:rPr lang="fr-FR" dirty="0"/>
              <a:t>Périodes d’inclusion de chaque bras non superposables</a:t>
            </a:r>
          </a:p>
          <a:p>
            <a:pPr marL="0" indent="0">
              <a:buNone/>
            </a:pPr>
            <a:r>
              <a:rPr lang="fr-FR" b="1" dirty="0"/>
              <a:t>Reco #1 : nécessité d’avoir des patients contrôles contemporains</a:t>
            </a:r>
          </a:p>
          <a:p>
            <a:pPr marL="0" indent="0">
              <a:buNone/>
            </a:pPr>
            <a:endParaRPr lang="fr-FR" dirty="0"/>
          </a:p>
        </p:txBody>
      </p:sp>
      <p:pic>
        <p:nvPicPr>
          <p:cNvPr id="6" name="Image 5">
            <a:extLst>
              <a:ext uri="{FF2B5EF4-FFF2-40B4-BE49-F238E27FC236}">
                <a16:creationId xmlns:a16="http://schemas.microsoft.com/office/drawing/2014/main" id="{B1F4E7B6-1516-8EC4-9D3A-B1F8A11C7B97}"/>
              </a:ext>
            </a:extLst>
          </p:cNvPr>
          <p:cNvPicPr/>
          <p:nvPr/>
        </p:nvPicPr>
        <p:blipFill rotWithShape="1">
          <a:blip r:embed="rId3" r:link="rId4">
            <a:extLst>
              <a:ext uri="{28A0092B-C50C-407E-A947-70E740481C1C}">
                <a14:useLocalDpi xmlns:a14="http://schemas.microsoft.com/office/drawing/2010/main" val="0"/>
              </a:ext>
            </a:extLst>
          </a:blip>
          <a:srcRect t="12857"/>
          <a:stretch>
            <a:fillRect/>
          </a:stretch>
        </p:blipFill>
        <p:spPr bwMode="auto">
          <a:xfrm>
            <a:off x="6736207" y="4437112"/>
            <a:ext cx="5264450" cy="2408491"/>
          </a:xfrm>
          <a:prstGeom prst="rect">
            <a:avLst/>
          </a:prstGeom>
          <a:noFill/>
          <a:ln>
            <a:noFill/>
          </a:ln>
        </p:spPr>
      </p:pic>
      <p:sp>
        <p:nvSpPr>
          <p:cNvPr id="8" name="Espace réservé du numéro de diapositive 7">
            <a:extLst>
              <a:ext uri="{FF2B5EF4-FFF2-40B4-BE49-F238E27FC236}">
                <a16:creationId xmlns:a16="http://schemas.microsoft.com/office/drawing/2014/main" id="{AB343852-12BF-D1E6-3A64-791DAA29C434}"/>
              </a:ext>
            </a:extLst>
          </p:cNvPr>
          <p:cNvSpPr>
            <a:spLocks noGrp="1"/>
          </p:cNvSpPr>
          <p:nvPr>
            <p:ph type="sldNum" sz="quarter" idx="12"/>
          </p:nvPr>
        </p:nvSpPr>
        <p:spPr/>
        <p:txBody>
          <a:bodyPr/>
          <a:lstStyle/>
          <a:p>
            <a:fld id="{BF747149-6E84-4CAE-A030-F77E57B4D865}" type="slidenum">
              <a:rPr lang="fr-FR" smtClean="0"/>
              <a:t>6</a:t>
            </a:fld>
            <a:endParaRPr lang="fr-FR"/>
          </a:p>
        </p:txBody>
      </p:sp>
    </p:spTree>
    <p:extLst>
      <p:ext uri="{BB962C8B-B14F-4D97-AF65-F5344CB8AC3E}">
        <p14:creationId xmlns:p14="http://schemas.microsoft.com/office/powerpoint/2010/main" val="249987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234464" cy="1325563"/>
          </a:xfrm>
        </p:spPr>
        <p:txBody>
          <a:bodyPr/>
          <a:lstStyle/>
          <a:p>
            <a:r>
              <a:rPr lang="fr-FR" dirty="0"/>
              <a:t>Problématiques méthodologiques</a:t>
            </a:r>
          </a:p>
        </p:txBody>
      </p:sp>
      <p:sp>
        <p:nvSpPr>
          <p:cNvPr id="3" name="Espace réservé du contenu 2"/>
          <p:cNvSpPr>
            <a:spLocks noGrp="1"/>
          </p:cNvSpPr>
          <p:nvPr>
            <p:ph idx="1"/>
          </p:nvPr>
        </p:nvSpPr>
        <p:spPr/>
        <p:txBody>
          <a:bodyPr/>
          <a:lstStyle/>
          <a:p>
            <a:r>
              <a:rPr lang="fr-FR" dirty="0"/>
              <a:t>Périodes d’inclusion de chaque bras non superposables</a:t>
            </a:r>
          </a:p>
          <a:p>
            <a:r>
              <a:rPr lang="fr-FR" dirty="0"/>
              <a:t>Multiplicité des comparaisons</a:t>
            </a:r>
          </a:p>
          <a:p>
            <a:pPr marL="0" indent="0">
              <a:buNone/>
            </a:pPr>
            <a:r>
              <a:rPr lang="fr-FR" b="1" dirty="0"/>
              <a:t>Reco #2 : risque alpha identique à un essai classique pour chaque question indépendante</a:t>
            </a:r>
            <a:endParaRPr lang="fr-FR" dirty="0"/>
          </a:p>
          <a:p>
            <a:pPr marL="0" indent="0">
              <a:buNone/>
            </a:pPr>
            <a:endParaRPr lang="fr-FR" dirty="0"/>
          </a:p>
        </p:txBody>
      </p:sp>
      <p:pic>
        <p:nvPicPr>
          <p:cNvPr id="6" name="Image 5">
            <a:extLst>
              <a:ext uri="{FF2B5EF4-FFF2-40B4-BE49-F238E27FC236}">
                <a16:creationId xmlns:a16="http://schemas.microsoft.com/office/drawing/2014/main" id="{BCAEF286-F045-578A-5939-C86B385129D7}"/>
              </a:ext>
            </a:extLst>
          </p:cNvPr>
          <p:cNvPicPr/>
          <p:nvPr/>
        </p:nvPicPr>
        <p:blipFill rotWithShape="1">
          <a:blip r:embed="rId3" r:link="rId4">
            <a:extLst>
              <a:ext uri="{28A0092B-C50C-407E-A947-70E740481C1C}">
                <a14:useLocalDpi xmlns:a14="http://schemas.microsoft.com/office/drawing/2010/main" val="0"/>
              </a:ext>
            </a:extLst>
          </a:blip>
          <a:srcRect t="12857"/>
          <a:stretch>
            <a:fillRect/>
          </a:stretch>
        </p:blipFill>
        <p:spPr bwMode="auto">
          <a:xfrm>
            <a:off x="6736207" y="4437112"/>
            <a:ext cx="5264450" cy="2408491"/>
          </a:xfrm>
          <a:prstGeom prst="rect">
            <a:avLst/>
          </a:prstGeom>
          <a:noFill/>
          <a:ln>
            <a:noFill/>
          </a:ln>
        </p:spPr>
      </p:pic>
      <p:sp>
        <p:nvSpPr>
          <p:cNvPr id="8" name="Espace réservé du numéro de diapositive 7">
            <a:extLst>
              <a:ext uri="{FF2B5EF4-FFF2-40B4-BE49-F238E27FC236}">
                <a16:creationId xmlns:a16="http://schemas.microsoft.com/office/drawing/2014/main" id="{E3B6E372-EFE3-98BB-7945-A303C54CE333}"/>
              </a:ext>
            </a:extLst>
          </p:cNvPr>
          <p:cNvSpPr>
            <a:spLocks noGrp="1"/>
          </p:cNvSpPr>
          <p:nvPr>
            <p:ph type="sldNum" sz="quarter" idx="12"/>
          </p:nvPr>
        </p:nvSpPr>
        <p:spPr/>
        <p:txBody>
          <a:bodyPr/>
          <a:lstStyle/>
          <a:p>
            <a:fld id="{BF747149-6E84-4CAE-A030-F77E57B4D865}" type="slidenum">
              <a:rPr lang="fr-FR" smtClean="0"/>
              <a:t>7</a:t>
            </a:fld>
            <a:endParaRPr lang="fr-FR"/>
          </a:p>
        </p:txBody>
      </p:sp>
    </p:spTree>
    <p:extLst>
      <p:ext uri="{BB962C8B-B14F-4D97-AF65-F5344CB8AC3E}">
        <p14:creationId xmlns:p14="http://schemas.microsoft.com/office/powerpoint/2010/main" val="34104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234464" cy="1325563"/>
          </a:xfrm>
        </p:spPr>
        <p:txBody>
          <a:bodyPr/>
          <a:lstStyle/>
          <a:p>
            <a:r>
              <a:rPr lang="fr-FR" dirty="0"/>
              <a:t>Problématiques méthodologiques</a:t>
            </a:r>
          </a:p>
        </p:txBody>
      </p:sp>
      <p:sp>
        <p:nvSpPr>
          <p:cNvPr id="3" name="Espace réservé du contenu 2"/>
          <p:cNvSpPr>
            <a:spLocks noGrp="1"/>
          </p:cNvSpPr>
          <p:nvPr>
            <p:ph idx="1"/>
          </p:nvPr>
        </p:nvSpPr>
        <p:spPr/>
        <p:txBody>
          <a:bodyPr/>
          <a:lstStyle/>
          <a:p>
            <a:r>
              <a:rPr lang="fr-FR" dirty="0"/>
              <a:t>Périodes d’inclusion de chaque bras non superposables</a:t>
            </a:r>
          </a:p>
          <a:p>
            <a:r>
              <a:rPr lang="fr-FR" dirty="0"/>
              <a:t>Multiplicité des comparaisons</a:t>
            </a:r>
          </a:p>
          <a:p>
            <a:r>
              <a:rPr lang="fr-FR" dirty="0"/>
              <a:t>Problème de l’aveugle</a:t>
            </a:r>
          </a:p>
          <a:p>
            <a:pPr marL="0" indent="0">
              <a:buNone/>
            </a:pPr>
            <a:r>
              <a:rPr lang="fr-FR" b="1" dirty="0">
                <a:sym typeface="Wingdings" panose="05000000000000000000" pitchFamily="2" charset="2"/>
              </a:rPr>
              <a:t>Risque de dégradation de la validité interne </a:t>
            </a:r>
          </a:p>
          <a:p>
            <a:pPr marL="0" indent="0">
              <a:buNone/>
            </a:pPr>
            <a:r>
              <a:rPr lang="fr-FR" b="1" dirty="0">
                <a:sym typeface="Wingdings" panose="05000000000000000000" pitchFamily="2" charset="2"/>
              </a:rPr>
              <a:t>(critères cliniques durs, comité d’adjudication, PROBE, ITT…)</a:t>
            </a:r>
            <a:endParaRPr lang="fr-FR" dirty="0"/>
          </a:p>
          <a:p>
            <a:pPr marL="0" indent="0">
              <a:buNone/>
            </a:pPr>
            <a:endParaRPr lang="fr-FR" dirty="0"/>
          </a:p>
        </p:txBody>
      </p:sp>
      <p:pic>
        <p:nvPicPr>
          <p:cNvPr id="6" name="Image 5">
            <a:extLst>
              <a:ext uri="{FF2B5EF4-FFF2-40B4-BE49-F238E27FC236}">
                <a16:creationId xmlns:a16="http://schemas.microsoft.com/office/drawing/2014/main" id="{943414A6-04EC-2669-E119-BCE97E42A740}"/>
              </a:ext>
            </a:extLst>
          </p:cNvPr>
          <p:cNvPicPr/>
          <p:nvPr/>
        </p:nvPicPr>
        <p:blipFill rotWithShape="1">
          <a:blip r:embed="rId3" r:link="rId4">
            <a:extLst>
              <a:ext uri="{28A0092B-C50C-407E-A947-70E740481C1C}">
                <a14:useLocalDpi xmlns:a14="http://schemas.microsoft.com/office/drawing/2010/main" val="0"/>
              </a:ext>
            </a:extLst>
          </a:blip>
          <a:srcRect t="12857"/>
          <a:stretch>
            <a:fillRect/>
          </a:stretch>
        </p:blipFill>
        <p:spPr bwMode="auto">
          <a:xfrm>
            <a:off x="6736207" y="4437112"/>
            <a:ext cx="5264450" cy="2408491"/>
          </a:xfrm>
          <a:prstGeom prst="rect">
            <a:avLst/>
          </a:prstGeom>
          <a:noFill/>
          <a:ln>
            <a:noFill/>
          </a:ln>
        </p:spPr>
      </p:pic>
      <p:sp>
        <p:nvSpPr>
          <p:cNvPr id="8" name="Espace réservé du numéro de diapositive 7">
            <a:extLst>
              <a:ext uri="{FF2B5EF4-FFF2-40B4-BE49-F238E27FC236}">
                <a16:creationId xmlns:a16="http://schemas.microsoft.com/office/drawing/2014/main" id="{0AD3C175-C0A6-302E-ACEF-1D8006673519}"/>
              </a:ext>
            </a:extLst>
          </p:cNvPr>
          <p:cNvSpPr>
            <a:spLocks noGrp="1"/>
          </p:cNvSpPr>
          <p:nvPr>
            <p:ph type="sldNum" sz="quarter" idx="12"/>
          </p:nvPr>
        </p:nvSpPr>
        <p:spPr/>
        <p:txBody>
          <a:bodyPr/>
          <a:lstStyle/>
          <a:p>
            <a:fld id="{BF747149-6E84-4CAE-A030-F77E57B4D865}" type="slidenum">
              <a:rPr lang="fr-FR" smtClean="0"/>
              <a:t>8</a:t>
            </a:fld>
            <a:endParaRPr lang="fr-FR"/>
          </a:p>
        </p:txBody>
      </p:sp>
    </p:spTree>
    <p:extLst>
      <p:ext uri="{BB962C8B-B14F-4D97-AF65-F5344CB8AC3E}">
        <p14:creationId xmlns:p14="http://schemas.microsoft.com/office/powerpoint/2010/main" val="142418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234464" cy="1325563"/>
          </a:xfrm>
        </p:spPr>
        <p:txBody>
          <a:bodyPr/>
          <a:lstStyle/>
          <a:p>
            <a:r>
              <a:rPr lang="fr-FR" dirty="0"/>
              <a:t>Problématiques méthodologiques</a:t>
            </a:r>
          </a:p>
        </p:txBody>
      </p:sp>
      <p:sp>
        <p:nvSpPr>
          <p:cNvPr id="3" name="Espace réservé du contenu 2"/>
          <p:cNvSpPr>
            <a:spLocks noGrp="1"/>
          </p:cNvSpPr>
          <p:nvPr>
            <p:ph idx="1"/>
          </p:nvPr>
        </p:nvSpPr>
        <p:spPr/>
        <p:txBody>
          <a:bodyPr/>
          <a:lstStyle/>
          <a:p>
            <a:r>
              <a:rPr lang="fr-FR" dirty="0"/>
              <a:t>Périodes d’inclusion de chaque bras non superposables</a:t>
            </a:r>
          </a:p>
          <a:p>
            <a:r>
              <a:rPr lang="fr-FR" dirty="0"/>
              <a:t>Multiplicité des comparaisons</a:t>
            </a:r>
          </a:p>
          <a:p>
            <a:r>
              <a:rPr lang="fr-FR" dirty="0"/>
              <a:t>Problème de l’aveugle</a:t>
            </a:r>
          </a:p>
          <a:p>
            <a:r>
              <a:rPr lang="fr-FR" dirty="0"/>
              <a:t>Analyses intermédiaires</a:t>
            </a:r>
          </a:p>
          <a:p>
            <a:pPr marL="0" indent="0">
              <a:buNone/>
            </a:pPr>
            <a:r>
              <a:rPr lang="fr-FR" b="1" dirty="0"/>
              <a:t>Reco #3 </a:t>
            </a:r>
            <a:r>
              <a:rPr lang="fr-FR" dirty="0"/>
              <a:t>: </a:t>
            </a:r>
            <a:r>
              <a:rPr lang="fr-FR" b="1" dirty="0"/>
              <a:t>la démultiplication des AI pour un bras donné est inutile </a:t>
            </a:r>
          </a:p>
          <a:p>
            <a:pPr marL="0" indent="0">
              <a:buNone/>
            </a:pPr>
            <a:r>
              <a:rPr lang="fr-FR" b="1" dirty="0"/>
              <a:t>Les AI et les règles d’arrêt doivent </a:t>
            </a:r>
            <a:br>
              <a:rPr lang="fr-FR" b="1" dirty="0"/>
            </a:br>
            <a:r>
              <a:rPr lang="fr-FR" b="1" dirty="0"/>
              <a:t>suivre des règles prédéfinies</a:t>
            </a:r>
          </a:p>
          <a:p>
            <a:endParaRPr lang="fr-FR" dirty="0"/>
          </a:p>
          <a:p>
            <a:endParaRPr lang="fr-FR" dirty="0"/>
          </a:p>
          <a:p>
            <a:pPr marL="0" indent="0">
              <a:buNone/>
            </a:pPr>
            <a:endParaRPr lang="fr-FR" dirty="0"/>
          </a:p>
        </p:txBody>
      </p:sp>
      <p:pic>
        <p:nvPicPr>
          <p:cNvPr id="5" name="Image 4">
            <a:extLst>
              <a:ext uri="{FF2B5EF4-FFF2-40B4-BE49-F238E27FC236}">
                <a16:creationId xmlns:a16="http://schemas.microsoft.com/office/drawing/2014/main" id="{DE133FB5-FC3A-F84A-C12A-111FF256E330}"/>
              </a:ext>
            </a:extLst>
          </p:cNvPr>
          <p:cNvPicPr/>
          <p:nvPr/>
        </p:nvPicPr>
        <p:blipFill rotWithShape="1">
          <a:blip r:embed="rId3" r:link="rId4">
            <a:extLst>
              <a:ext uri="{28A0092B-C50C-407E-A947-70E740481C1C}">
                <a14:useLocalDpi xmlns:a14="http://schemas.microsoft.com/office/drawing/2010/main" val="0"/>
              </a:ext>
            </a:extLst>
          </a:blip>
          <a:srcRect t="12857"/>
          <a:stretch>
            <a:fillRect/>
          </a:stretch>
        </p:blipFill>
        <p:spPr bwMode="auto">
          <a:xfrm>
            <a:off x="6736207" y="4437112"/>
            <a:ext cx="5264450" cy="2408491"/>
          </a:xfrm>
          <a:prstGeom prst="rect">
            <a:avLst/>
          </a:prstGeom>
          <a:noFill/>
          <a:ln>
            <a:noFill/>
          </a:ln>
        </p:spPr>
      </p:pic>
      <p:sp>
        <p:nvSpPr>
          <p:cNvPr id="6" name="Espace réservé du numéro de diapositive 5">
            <a:extLst>
              <a:ext uri="{FF2B5EF4-FFF2-40B4-BE49-F238E27FC236}">
                <a16:creationId xmlns:a16="http://schemas.microsoft.com/office/drawing/2014/main" id="{4D38246C-0742-C4A7-D581-65406B528F41}"/>
              </a:ext>
            </a:extLst>
          </p:cNvPr>
          <p:cNvSpPr>
            <a:spLocks noGrp="1"/>
          </p:cNvSpPr>
          <p:nvPr>
            <p:ph type="sldNum" sz="quarter" idx="12"/>
          </p:nvPr>
        </p:nvSpPr>
        <p:spPr/>
        <p:txBody>
          <a:bodyPr/>
          <a:lstStyle/>
          <a:p>
            <a:fld id="{BF747149-6E84-4CAE-A030-F77E57B4D865}" type="slidenum">
              <a:rPr lang="fr-FR" smtClean="0"/>
              <a:t>9</a:t>
            </a:fld>
            <a:endParaRPr lang="fr-FR"/>
          </a:p>
        </p:txBody>
      </p:sp>
    </p:spTree>
    <p:extLst>
      <p:ext uri="{BB962C8B-B14F-4D97-AF65-F5344CB8AC3E}">
        <p14:creationId xmlns:p14="http://schemas.microsoft.com/office/powerpoint/2010/main" val="8937019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4694</TotalTime>
  <Words>1212</Words>
  <Application>Microsoft Office PowerPoint</Application>
  <DocSecurity>0</DocSecurity>
  <PresentationFormat>Grand écran</PresentationFormat>
  <Paragraphs>146</Paragraphs>
  <Slides>15</Slides>
  <Notes>10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Arial</vt:lpstr>
      <vt:lpstr>Calibri</vt:lpstr>
      <vt:lpstr>Calibri Light</vt:lpstr>
      <vt:lpstr>GuardianSansGR-Regular</vt:lpstr>
      <vt:lpstr>GuardianSans-Semibold</vt:lpstr>
      <vt:lpstr>Segoe UI</vt:lpstr>
      <vt:lpstr>Times New Roman</vt:lpstr>
      <vt:lpstr>Thème Office</vt:lpstr>
      <vt:lpstr>1_Thème Office</vt:lpstr>
      <vt:lpstr>Les essais plateformes</vt:lpstr>
      <vt:lpstr>Qu’est-ce qu’un essai plateforme ?</vt:lpstr>
      <vt:lpstr>Hors champ de la table ronde</vt:lpstr>
      <vt:lpstr>Dans quelles situations faire un essai plateforme ?</vt:lpstr>
      <vt:lpstr>Problématiques méthodologiques</vt:lpstr>
      <vt:lpstr>Problématiques méthodologiques</vt:lpstr>
      <vt:lpstr>Problématiques méthodologiques</vt:lpstr>
      <vt:lpstr>Problématiques méthodologiques</vt:lpstr>
      <vt:lpstr>Problématiques méthodologiques</vt:lpstr>
      <vt:lpstr>Aspects éthiques et règlementaires des ajouts de bras</vt:lpstr>
      <vt:lpstr>Acceptabilité agences, données, communication</vt:lpstr>
      <vt:lpstr>Acceptabilité agences, données, communication</vt:lpstr>
      <vt:lpstr>Financement, gouvernance, promotion</vt:lpstr>
      <vt:lpstr>Membres de la table ronde </vt:lpstr>
      <vt:lpstr>Membres de la table ronde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Multi-arm multi-stage trials (MAMS)</dc:title>
  <dc:subject/>
  <dc:creator>Matthieu Roustit</dc:creator>
  <cp:keywords/>
  <dc:description/>
  <cp:lastModifiedBy>berangere.wagee@gmail.com</cp:lastModifiedBy>
  <cp:revision>309</cp:revision>
  <dcterms:created xsi:type="dcterms:W3CDTF">2021-06-22T20:20:43Z</dcterms:created>
  <dcterms:modified xsi:type="dcterms:W3CDTF">2023-05-05T09:11:40Z</dcterms:modified>
  <cp:category/>
  <dc:identifier/>
  <cp:contentStatus/>
  <dc:language/>
  <cp:version/>
</cp:coreProperties>
</file>