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7" r:id="rId2"/>
    <p:sldId id="258" r:id="rId3"/>
    <p:sldId id="265" r:id="rId4"/>
    <p:sldId id="262" r:id="rId5"/>
    <p:sldId id="263" r:id="rId6"/>
    <p:sldId id="256" r:id="rId7"/>
    <p:sldId id="259" r:id="rId8"/>
    <p:sldId id="260" r:id="rId9"/>
    <p:sldId id="264" r:id="rId10"/>
    <p:sldId id="286" r:id="rId11"/>
    <p:sldId id="280" r:id="rId12"/>
    <p:sldId id="287" r:id="rId13"/>
    <p:sldId id="274" r:id="rId14"/>
    <p:sldId id="273" r:id="rId15"/>
    <p:sldId id="294" r:id="rId16"/>
    <p:sldId id="288" r:id="rId17"/>
    <p:sldId id="266" r:id="rId18"/>
    <p:sldId id="268" r:id="rId19"/>
    <p:sldId id="269" r:id="rId20"/>
    <p:sldId id="270" r:id="rId21"/>
    <p:sldId id="290" r:id="rId22"/>
    <p:sldId id="291" r:id="rId23"/>
    <p:sldId id="292" r:id="rId24"/>
    <p:sldId id="293" r:id="rId25"/>
    <p:sldId id="296" r:id="rId26"/>
    <p:sldId id="261" r:id="rId27"/>
    <p:sldId id="295" r:id="rId28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3" autoAdjust="0"/>
    <p:restoredTop sz="89948" autoAdjust="0"/>
  </p:normalViewPr>
  <p:slideViewPr>
    <p:cSldViewPr snapToGrid="0">
      <p:cViewPr varScale="1">
        <p:scale>
          <a:sx n="49" d="100"/>
          <a:sy n="49" d="100"/>
        </p:scale>
        <p:origin x="103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775C9F-B4C3-4B3A-A272-BB55AFDFDE07}" type="doc">
      <dgm:prSet loTypeId="urn:microsoft.com/office/officeart/2005/8/layout/radial3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fr-FR"/>
        </a:p>
      </dgm:t>
    </dgm:pt>
    <dgm:pt modelId="{C23D831A-E85C-4E43-89FA-4E72BC2A4A99}">
      <dgm:prSet phldrT="[Texte]"/>
      <dgm:spPr/>
      <dgm:t>
        <a:bodyPr/>
        <a:lstStyle/>
        <a:p>
          <a:r>
            <a:rPr lang="fr-FR" dirty="0"/>
            <a:t>Qualité des données</a:t>
          </a:r>
        </a:p>
      </dgm:t>
    </dgm:pt>
    <dgm:pt modelId="{56DE33E1-7504-4DEF-A2AB-EE722A2ABFF6}" type="parTrans" cxnId="{1C79B7FE-447D-40DC-B1D7-14FBC0E69D2C}">
      <dgm:prSet/>
      <dgm:spPr/>
      <dgm:t>
        <a:bodyPr/>
        <a:lstStyle/>
        <a:p>
          <a:endParaRPr lang="fr-FR"/>
        </a:p>
      </dgm:t>
    </dgm:pt>
    <dgm:pt modelId="{25D5D66C-6ACF-40AC-A52B-0F5E2BC83962}" type="sibTrans" cxnId="{1C79B7FE-447D-40DC-B1D7-14FBC0E69D2C}">
      <dgm:prSet/>
      <dgm:spPr/>
      <dgm:t>
        <a:bodyPr/>
        <a:lstStyle/>
        <a:p>
          <a:endParaRPr lang="fr-FR"/>
        </a:p>
      </dgm:t>
    </dgm:pt>
    <dgm:pt modelId="{28141BB1-AA04-4838-8F65-E857572860D5}">
      <dgm:prSet phldrT="[Texte]" custT="1"/>
      <dgm:spPr/>
      <dgm:t>
        <a:bodyPr/>
        <a:lstStyle/>
        <a:p>
          <a:r>
            <a:rPr lang="fr-FR" sz="1600" dirty="0"/>
            <a:t>Déclarant professionnel de Santé</a:t>
          </a:r>
        </a:p>
      </dgm:t>
    </dgm:pt>
    <dgm:pt modelId="{0414656F-3EB4-4279-A156-84ED6905617E}" type="parTrans" cxnId="{14C483A7-78CF-47B6-9C42-7EFC81D02D7B}">
      <dgm:prSet/>
      <dgm:spPr/>
      <dgm:t>
        <a:bodyPr/>
        <a:lstStyle/>
        <a:p>
          <a:endParaRPr lang="fr-FR"/>
        </a:p>
      </dgm:t>
    </dgm:pt>
    <dgm:pt modelId="{6100FDD0-0CC4-43D0-AE2E-EEFF56D1AA39}" type="sibTrans" cxnId="{14C483A7-78CF-47B6-9C42-7EFC81D02D7B}">
      <dgm:prSet/>
      <dgm:spPr/>
      <dgm:t>
        <a:bodyPr/>
        <a:lstStyle/>
        <a:p>
          <a:endParaRPr lang="fr-FR"/>
        </a:p>
      </dgm:t>
    </dgm:pt>
    <dgm:pt modelId="{766A929E-8B50-4248-B938-C8C8D13D45C7}">
      <dgm:prSet phldrT="[Texte]" custT="1"/>
      <dgm:spPr/>
      <dgm:t>
        <a:bodyPr lIns="0" rIns="0"/>
        <a:lstStyle/>
        <a:p>
          <a:r>
            <a:rPr lang="fr-FR" sz="1600" dirty="0"/>
            <a:t>Equipes de Vigilance spécialisée</a:t>
          </a:r>
        </a:p>
      </dgm:t>
    </dgm:pt>
    <dgm:pt modelId="{96E06032-0B4C-4255-BD84-E1D24144EBC4}" type="parTrans" cxnId="{EB32F901-C5AA-4DA5-88B0-9CF14E5F2B04}">
      <dgm:prSet/>
      <dgm:spPr/>
      <dgm:t>
        <a:bodyPr/>
        <a:lstStyle/>
        <a:p>
          <a:endParaRPr lang="fr-FR"/>
        </a:p>
      </dgm:t>
    </dgm:pt>
    <dgm:pt modelId="{4346760A-BEBA-4A05-91F6-3D7B6CCE1A30}" type="sibTrans" cxnId="{EB32F901-C5AA-4DA5-88B0-9CF14E5F2B04}">
      <dgm:prSet/>
      <dgm:spPr/>
      <dgm:t>
        <a:bodyPr/>
        <a:lstStyle/>
        <a:p>
          <a:endParaRPr lang="fr-FR"/>
        </a:p>
      </dgm:t>
    </dgm:pt>
    <dgm:pt modelId="{13D9E9DA-F56D-4D14-9119-63F32C252073}">
      <dgm:prSet phldrT="[Texte]"/>
      <dgm:spPr/>
      <dgm:t>
        <a:bodyPr/>
        <a:lstStyle/>
        <a:p>
          <a:r>
            <a:rPr lang="fr-FR" dirty="0"/>
            <a:t>Outils d’IA</a:t>
          </a:r>
        </a:p>
      </dgm:t>
    </dgm:pt>
    <dgm:pt modelId="{7537C15D-4638-4205-8756-8982293BAB8F}" type="parTrans" cxnId="{5BBA5E12-2E53-4FCD-AA8D-570E9EE640B8}">
      <dgm:prSet/>
      <dgm:spPr/>
      <dgm:t>
        <a:bodyPr/>
        <a:lstStyle/>
        <a:p>
          <a:endParaRPr lang="fr-FR"/>
        </a:p>
      </dgm:t>
    </dgm:pt>
    <dgm:pt modelId="{4E529812-BED0-43BC-9343-B2E5DF063244}" type="sibTrans" cxnId="{5BBA5E12-2E53-4FCD-AA8D-570E9EE640B8}">
      <dgm:prSet/>
      <dgm:spPr/>
      <dgm:t>
        <a:bodyPr/>
        <a:lstStyle/>
        <a:p>
          <a:endParaRPr lang="fr-FR"/>
        </a:p>
      </dgm:t>
    </dgm:pt>
    <dgm:pt modelId="{FD157F78-071B-4E51-801B-08FA7CFD4EC7}">
      <dgm:prSet phldrT="[Texte]" custT="1"/>
      <dgm:spPr/>
      <dgm:t>
        <a:bodyPr/>
        <a:lstStyle/>
        <a:p>
          <a:r>
            <a:rPr lang="fr-FR" sz="1800" dirty="0"/>
            <a:t>Déclarant Patient/grand public</a:t>
          </a:r>
        </a:p>
      </dgm:t>
    </dgm:pt>
    <dgm:pt modelId="{2ED5B91F-95F0-4F8E-B7C3-259F04DE348B}" type="parTrans" cxnId="{C58D3848-D3EF-4487-BEC7-BB7D36BC46A0}">
      <dgm:prSet/>
      <dgm:spPr/>
      <dgm:t>
        <a:bodyPr/>
        <a:lstStyle/>
        <a:p>
          <a:endParaRPr lang="fr-FR"/>
        </a:p>
      </dgm:t>
    </dgm:pt>
    <dgm:pt modelId="{7A34EC19-6BFA-4E46-8CE4-BBF6F487F03F}" type="sibTrans" cxnId="{C58D3848-D3EF-4487-BEC7-BB7D36BC46A0}">
      <dgm:prSet/>
      <dgm:spPr/>
      <dgm:t>
        <a:bodyPr/>
        <a:lstStyle/>
        <a:p>
          <a:endParaRPr lang="fr-FR"/>
        </a:p>
      </dgm:t>
    </dgm:pt>
    <dgm:pt modelId="{E9EAA356-4490-4D3D-B2D5-5340D31C64D7}" type="pres">
      <dgm:prSet presAssocID="{87775C9F-B4C3-4B3A-A272-BB55AFDFDE07}" presName="composite" presStyleCnt="0">
        <dgm:presLayoutVars>
          <dgm:chMax val="1"/>
          <dgm:dir/>
          <dgm:resizeHandles val="exact"/>
        </dgm:presLayoutVars>
      </dgm:prSet>
      <dgm:spPr/>
    </dgm:pt>
    <dgm:pt modelId="{049E9D64-DF4A-4CD1-A77C-039CEDB8AF03}" type="pres">
      <dgm:prSet presAssocID="{87775C9F-B4C3-4B3A-A272-BB55AFDFDE07}" presName="radial" presStyleCnt="0">
        <dgm:presLayoutVars>
          <dgm:animLvl val="ctr"/>
        </dgm:presLayoutVars>
      </dgm:prSet>
      <dgm:spPr/>
    </dgm:pt>
    <dgm:pt modelId="{4E2F46B3-346F-4264-AC05-D34E347160E0}" type="pres">
      <dgm:prSet presAssocID="{C23D831A-E85C-4E43-89FA-4E72BC2A4A99}" presName="centerShape" presStyleLbl="vennNode1" presStyleIdx="0" presStyleCnt="5" custLinFactNeighborX="1909" custLinFactNeighborY="2017"/>
      <dgm:spPr/>
    </dgm:pt>
    <dgm:pt modelId="{047E3BFF-BAF9-4610-A177-5EB0E8647850}" type="pres">
      <dgm:prSet presAssocID="{28141BB1-AA04-4838-8F65-E857572860D5}" presName="node" presStyleLbl="vennNode1" presStyleIdx="1" presStyleCnt="5" custScaleX="108998" custRadScaleRad="84174" custRadScaleInc="6886">
        <dgm:presLayoutVars>
          <dgm:bulletEnabled val="1"/>
        </dgm:presLayoutVars>
      </dgm:prSet>
      <dgm:spPr/>
    </dgm:pt>
    <dgm:pt modelId="{AE5A80A2-8392-4547-9772-A36C0CDFE244}" type="pres">
      <dgm:prSet presAssocID="{766A929E-8B50-4248-B938-C8C8D13D45C7}" presName="node" presStyleLbl="vennNode1" presStyleIdx="2" presStyleCnt="5" custScaleX="152819" custScaleY="110150" custRadScaleRad="108942" custRadScaleInc="-3367">
        <dgm:presLayoutVars>
          <dgm:bulletEnabled val="1"/>
        </dgm:presLayoutVars>
      </dgm:prSet>
      <dgm:spPr/>
    </dgm:pt>
    <dgm:pt modelId="{52697D5E-B0B0-4ABD-A1A7-A51E807E0FF3}" type="pres">
      <dgm:prSet presAssocID="{13D9E9DA-F56D-4D14-9119-63F32C252073}" presName="node" presStyleLbl="vennNode1" presStyleIdx="3" presStyleCnt="5">
        <dgm:presLayoutVars>
          <dgm:bulletEnabled val="1"/>
        </dgm:presLayoutVars>
      </dgm:prSet>
      <dgm:spPr/>
    </dgm:pt>
    <dgm:pt modelId="{83FBAD23-99CD-4D99-BA0A-12952A7DF221}" type="pres">
      <dgm:prSet presAssocID="{FD157F78-071B-4E51-801B-08FA7CFD4EC7}" presName="node" presStyleLbl="vennNode1" presStyleIdx="4" presStyleCnt="5" custScaleX="133811" custScaleY="119604" custRadScaleRad="100668" custRadScaleInc="-1486">
        <dgm:presLayoutVars>
          <dgm:bulletEnabled val="1"/>
        </dgm:presLayoutVars>
      </dgm:prSet>
      <dgm:spPr/>
    </dgm:pt>
  </dgm:ptLst>
  <dgm:cxnLst>
    <dgm:cxn modelId="{EB32F901-C5AA-4DA5-88B0-9CF14E5F2B04}" srcId="{C23D831A-E85C-4E43-89FA-4E72BC2A4A99}" destId="{766A929E-8B50-4248-B938-C8C8D13D45C7}" srcOrd="1" destOrd="0" parTransId="{96E06032-0B4C-4255-BD84-E1D24144EBC4}" sibTransId="{4346760A-BEBA-4A05-91F6-3D7B6CCE1A30}"/>
    <dgm:cxn modelId="{5BBA5E12-2E53-4FCD-AA8D-570E9EE640B8}" srcId="{C23D831A-E85C-4E43-89FA-4E72BC2A4A99}" destId="{13D9E9DA-F56D-4D14-9119-63F32C252073}" srcOrd="2" destOrd="0" parTransId="{7537C15D-4638-4205-8756-8982293BAB8F}" sibTransId="{4E529812-BED0-43BC-9343-B2E5DF063244}"/>
    <dgm:cxn modelId="{778F5A5D-D2F8-476B-A996-13477C596810}" type="presOf" srcId="{13D9E9DA-F56D-4D14-9119-63F32C252073}" destId="{52697D5E-B0B0-4ABD-A1A7-A51E807E0FF3}" srcOrd="0" destOrd="0" presId="urn:microsoft.com/office/officeart/2005/8/layout/radial3"/>
    <dgm:cxn modelId="{C58D3848-D3EF-4487-BEC7-BB7D36BC46A0}" srcId="{C23D831A-E85C-4E43-89FA-4E72BC2A4A99}" destId="{FD157F78-071B-4E51-801B-08FA7CFD4EC7}" srcOrd="3" destOrd="0" parTransId="{2ED5B91F-95F0-4F8E-B7C3-259F04DE348B}" sibTransId="{7A34EC19-6BFA-4E46-8CE4-BBF6F487F03F}"/>
    <dgm:cxn modelId="{2151AE48-834F-4737-85EB-46B79D342613}" type="presOf" srcId="{FD157F78-071B-4E51-801B-08FA7CFD4EC7}" destId="{83FBAD23-99CD-4D99-BA0A-12952A7DF221}" srcOrd="0" destOrd="0" presId="urn:microsoft.com/office/officeart/2005/8/layout/radial3"/>
    <dgm:cxn modelId="{5D542F7C-C22F-4D13-BDA6-48487342E392}" type="presOf" srcId="{766A929E-8B50-4248-B938-C8C8D13D45C7}" destId="{AE5A80A2-8392-4547-9772-A36C0CDFE244}" srcOrd="0" destOrd="0" presId="urn:microsoft.com/office/officeart/2005/8/layout/radial3"/>
    <dgm:cxn modelId="{C16B9E80-CC12-4C36-AC90-E80BE4FD3DB9}" type="presOf" srcId="{87775C9F-B4C3-4B3A-A272-BB55AFDFDE07}" destId="{E9EAA356-4490-4D3D-B2D5-5340D31C64D7}" srcOrd="0" destOrd="0" presId="urn:microsoft.com/office/officeart/2005/8/layout/radial3"/>
    <dgm:cxn modelId="{14C483A7-78CF-47B6-9C42-7EFC81D02D7B}" srcId="{C23D831A-E85C-4E43-89FA-4E72BC2A4A99}" destId="{28141BB1-AA04-4838-8F65-E857572860D5}" srcOrd="0" destOrd="0" parTransId="{0414656F-3EB4-4279-A156-84ED6905617E}" sibTransId="{6100FDD0-0CC4-43D0-AE2E-EEFF56D1AA39}"/>
    <dgm:cxn modelId="{C3637BBC-ACED-46C2-AEE2-E3815B56B9B1}" type="presOf" srcId="{28141BB1-AA04-4838-8F65-E857572860D5}" destId="{047E3BFF-BAF9-4610-A177-5EB0E8647850}" srcOrd="0" destOrd="0" presId="urn:microsoft.com/office/officeart/2005/8/layout/radial3"/>
    <dgm:cxn modelId="{8E8CBBF1-B1FE-4F11-903B-DA40C4245FCF}" type="presOf" srcId="{C23D831A-E85C-4E43-89FA-4E72BC2A4A99}" destId="{4E2F46B3-346F-4264-AC05-D34E347160E0}" srcOrd="0" destOrd="0" presId="urn:microsoft.com/office/officeart/2005/8/layout/radial3"/>
    <dgm:cxn modelId="{1C79B7FE-447D-40DC-B1D7-14FBC0E69D2C}" srcId="{87775C9F-B4C3-4B3A-A272-BB55AFDFDE07}" destId="{C23D831A-E85C-4E43-89FA-4E72BC2A4A99}" srcOrd="0" destOrd="0" parTransId="{56DE33E1-7504-4DEF-A2AB-EE722A2ABFF6}" sibTransId="{25D5D66C-6ACF-40AC-A52B-0F5E2BC83962}"/>
    <dgm:cxn modelId="{FA8FC772-0243-432C-9CB6-FCBC7FACE288}" type="presParOf" srcId="{E9EAA356-4490-4D3D-B2D5-5340D31C64D7}" destId="{049E9D64-DF4A-4CD1-A77C-039CEDB8AF03}" srcOrd="0" destOrd="0" presId="urn:microsoft.com/office/officeart/2005/8/layout/radial3"/>
    <dgm:cxn modelId="{04B99011-F4E0-435C-999F-A2B764EF3A59}" type="presParOf" srcId="{049E9D64-DF4A-4CD1-A77C-039CEDB8AF03}" destId="{4E2F46B3-346F-4264-AC05-D34E347160E0}" srcOrd="0" destOrd="0" presId="urn:microsoft.com/office/officeart/2005/8/layout/radial3"/>
    <dgm:cxn modelId="{84274FD6-2300-44C6-BD12-16EA20E0F02B}" type="presParOf" srcId="{049E9D64-DF4A-4CD1-A77C-039CEDB8AF03}" destId="{047E3BFF-BAF9-4610-A177-5EB0E8647850}" srcOrd="1" destOrd="0" presId="urn:microsoft.com/office/officeart/2005/8/layout/radial3"/>
    <dgm:cxn modelId="{49D0CCCF-5987-4F67-AADF-3AFE7A03823D}" type="presParOf" srcId="{049E9D64-DF4A-4CD1-A77C-039CEDB8AF03}" destId="{AE5A80A2-8392-4547-9772-A36C0CDFE244}" srcOrd="2" destOrd="0" presId="urn:microsoft.com/office/officeart/2005/8/layout/radial3"/>
    <dgm:cxn modelId="{11A61795-1DFD-4338-B5B1-582BE60537C8}" type="presParOf" srcId="{049E9D64-DF4A-4CD1-A77C-039CEDB8AF03}" destId="{52697D5E-B0B0-4ABD-A1A7-A51E807E0FF3}" srcOrd="3" destOrd="0" presId="urn:microsoft.com/office/officeart/2005/8/layout/radial3"/>
    <dgm:cxn modelId="{CFA4C26F-3137-4761-9A50-7133EB750BD1}" type="presParOf" srcId="{049E9D64-DF4A-4CD1-A77C-039CEDB8AF03}" destId="{83FBAD23-99CD-4D99-BA0A-12952A7DF221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2F46B3-346F-4264-AC05-D34E347160E0}">
      <dsp:nvSpPr>
        <dsp:cNvPr id="0" name=""/>
        <dsp:cNvSpPr/>
      </dsp:nvSpPr>
      <dsp:spPr>
        <a:xfrm>
          <a:off x="2564484" y="1285460"/>
          <a:ext cx="3005666" cy="3005666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500" kern="1200" dirty="0"/>
            <a:t>Qualité des données</a:t>
          </a:r>
        </a:p>
      </dsp:txBody>
      <dsp:txXfrm>
        <a:off x="3004654" y="1725630"/>
        <a:ext cx="2125326" cy="2125326"/>
      </dsp:txXfrm>
    </dsp:sp>
    <dsp:sp modelId="{047E3BFF-BAF9-4610-A177-5EB0E8647850}">
      <dsp:nvSpPr>
        <dsp:cNvPr id="0" name=""/>
        <dsp:cNvSpPr/>
      </dsp:nvSpPr>
      <dsp:spPr>
        <a:xfrm>
          <a:off x="3351422" y="319940"/>
          <a:ext cx="1638058" cy="1502833"/>
        </a:xfrm>
        <a:prstGeom prst="ellipse">
          <a:avLst/>
        </a:prstGeom>
        <a:solidFill>
          <a:schemeClr val="accent4">
            <a:alpha val="50000"/>
            <a:hueOff val="2598923"/>
            <a:satOff val="-11992"/>
            <a:lumOff val="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Déclarant professionnel de Santé</a:t>
          </a:r>
        </a:p>
      </dsp:txBody>
      <dsp:txXfrm>
        <a:off x="3591310" y="540025"/>
        <a:ext cx="1158282" cy="1062663"/>
      </dsp:txXfrm>
    </dsp:sp>
    <dsp:sp modelId="{AE5A80A2-8392-4547-9772-A36C0CDFE244}">
      <dsp:nvSpPr>
        <dsp:cNvPr id="0" name=""/>
        <dsp:cNvSpPr/>
      </dsp:nvSpPr>
      <dsp:spPr>
        <a:xfrm>
          <a:off x="4973705" y="1768920"/>
          <a:ext cx="2296615" cy="1655371"/>
        </a:xfrm>
        <a:prstGeom prst="ellipse">
          <a:avLst/>
        </a:prstGeom>
        <a:solidFill>
          <a:schemeClr val="accent4">
            <a:alpha val="50000"/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Equipes de Vigilance spécialisée</a:t>
          </a:r>
        </a:p>
      </dsp:txBody>
      <dsp:txXfrm>
        <a:off x="5310036" y="2011343"/>
        <a:ext cx="1623953" cy="1170525"/>
      </dsp:txXfrm>
    </dsp:sp>
    <dsp:sp modelId="{52697D5E-B0B0-4ABD-A1A7-A51E807E0FF3}">
      <dsp:nvSpPr>
        <dsp:cNvPr id="0" name=""/>
        <dsp:cNvSpPr/>
      </dsp:nvSpPr>
      <dsp:spPr>
        <a:xfrm>
          <a:off x="3241168" y="3915297"/>
          <a:ext cx="1502833" cy="1502833"/>
        </a:xfrm>
        <a:prstGeom prst="ellipse">
          <a:avLst/>
        </a:prstGeom>
        <a:solidFill>
          <a:schemeClr val="accent4">
            <a:alpha val="50000"/>
            <a:hueOff val="7796769"/>
            <a:satOff val="-35976"/>
            <a:lumOff val="13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kern="1200" dirty="0"/>
            <a:t>Outils d’IA</a:t>
          </a:r>
        </a:p>
      </dsp:txBody>
      <dsp:txXfrm>
        <a:off x="3461253" y="4135382"/>
        <a:ext cx="1062663" cy="1062663"/>
      </dsp:txXfrm>
    </dsp:sp>
    <dsp:sp modelId="{83FBAD23-99CD-4D99-BA0A-12952A7DF221}">
      <dsp:nvSpPr>
        <dsp:cNvPr id="0" name=""/>
        <dsp:cNvSpPr/>
      </dsp:nvSpPr>
      <dsp:spPr>
        <a:xfrm>
          <a:off x="1017188" y="1856599"/>
          <a:ext cx="2010956" cy="1797448"/>
        </a:xfrm>
        <a:prstGeom prst="ellipse">
          <a:avLst/>
        </a:prstGeom>
        <a:solidFill>
          <a:schemeClr val="accent4">
            <a:alpha val="50000"/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Déclarant Patient/grand public</a:t>
          </a:r>
        </a:p>
      </dsp:txBody>
      <dsp:txXfrm>
        <a:off x="1311686" y="2119829"/>
        <a:ext cx="1421960" cy="12709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4-29T09:41:20.64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1,'0'0,"9"2,309 68,-252-58,1-3,131 1,-182-10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4-29T09:41:21.61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1,'18'1,"0"1,26 6,4 1,19-1,408 43,-435-48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4-29T09:41:28.56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0,'149'8,"-5"1,-88-7,-1 3,1 2,63 17,-64-15,-48-9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4-29T09:41:29.83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90,'20'-2,"18"-5,41-14,-42 11,50-9,97 1,194 5,-371 13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4-29T09:54:56.38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0,'149'8,"-5"1,-88-7,-1 3,1 2,63 17,-64-15,-48-9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4-29T09:54:56.38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90,'20'-2,"18"-5,41-14,-42 11,50-9,97 1,194 5,-371 13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4-29T09:54:56.38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0,'149'8,"-5"1,-88-7,-1 3,1 2,63 17,-64-15,-48-9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4-29T09:54:56.38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90,'20'-2,"18"-5,41-14,-42 11,50-9,97 1,194 5,-371 13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FB5A4-F808-4C5A-A15F-4ED603A34E6B}" type="datetimeFigureOut">
              <a:rPr lang="fr-FR" smtClean="0"/>
              <a:t>05/05/2023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3D23BD-6DC1-4039-B352-F40BC7EF95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04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Tâches routine + tableaux de bords utilisateurs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3D23BD-6DC1-4039-B352-F40BC7EF950C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9030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15C24-5D1B-4AC5-AE10-36F9CCD1D901}" type="datetimeFigureOut">
              <a:rPr lang="fr-FR" smtClean="0"/>
              <a:t>05/05/2023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B1F88-BEE0-4550-A076-CD59695A06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0429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15C24-5D1B-4AC5-AE10-36F9CCD1D901}" type="datetimeFigureOut">
              <a:rPr lang="fr-FR" smtClean="0"/>
              <a:t>05/05/2023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B1F88-BEE0-4550-A076-CD59695A06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3661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15C24-5D1B-4AC5-AE10-36F9CCD1D901}" type="datetimeFigureOut">
              <a:rPr lang="fr-FR" smtClean="0"/>
              <a:t>05/05/2023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B1F88-BEE0-4550-A076-CD59695A06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75985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u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36000" y="480000"/>
            <a:ext cx="9120000" cy="480000"/>
          </a:xfrm>
        </p:spPr>
        <p:txBody>
          <a:bodyPr vert="horz" wrap="square" lIns="0" tIns="0" rIns="0" bIns="0" anchor="t">
            <a:noAutofit/>
          </a:bodyPr>
          <a:lstStyle>
            <a:lvl1pPr>
              <a:defRPr sz="2600" b="1" i="0" cap="all" baseline="0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AJOUTER UN TITRE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80000" y="6426240"/>
            <a:ext cx="3744000" cy="288000"/>
          </a:xfrm>
        </p:spPr>
        <p:txBody>
          <a:bodyPr vert="horz" wrap="none" lIns="0" tIns="0" rIns="0" bIns="0" anchor="ctr">
            <a:noAutofit/>
          </a:bodyPr>
          <a:lstStyle>
            <a:lvl1pPr>
              <a:defRPr sz="600" b="1" cap="all" baseline="0">
                <a:solidFill>
                  <a:schemeClr val="tx2"/>
                </a:solidFill>
              </a:defRPr>
            </a:lvl1pPr>
          </a:lstStyle>
          <a:p>
            <a:pPr algn="r"/>
            <a:r>
              <a:rPr lang="fr-FR" dirty="0"/>
              <a:t>Titre du document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24000" y="6426240"/>
            <a:ext cx="768000" cy="288000"/>
          </a:xfrm>
        </p:spPr>
        <p:txBody>
          <a:bodyPr vert="horz" wrap="none" lIns="0" tIns="0" rIns="0" bIns="0" anchor="ctr">
            <a:noAutofit/>
          </a:bodyPr>
          <a:lstStyle>
            <a:lvl1pPr algn="ctr">
              <a:defRPr sz="1400" b="1" i="0" baseline="0">
                <a:solidFill>
                  <a:schemeClr val="bg2"/>
                </a:solidFill>
              </a:defRPr>
            </a:lvl1pPr>
          </a:lstStyle>
          <a:p>
            <a:fld id="{0C74FEAB-A902-8042-83F0-39B455B20A2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Shape_6">
            <a:extLst>
              <a:ext uri="{FF2B5EF4-FFF2-40B4-BE49-F238E27FC236}">
                <a16:creationId xmlns:a16="http://schemas.microsoft.com/office/drawing/2014/main" id="{69FF4521-2218-E645-A4D3-3450D3721BDA}"/>
              </a:ext>
            </a:extLst>
          </p:cNvPr>
          <p:cNvSpPr/>
          <p:nvPr userDrawn="1"/>
        </p:nvSpPr>
        <p:spPr>
          <a:xfrm>
            <a:off x="11423520" y="480000"/>
            <a:ext cx="768000" cy="5616000"/>
          </a:xfrm>
          <a:prstGeom prst="rect">
            <a:avLst/>
          </a:prstGeom>
          <a:solidFill>
            <a:schemeClr val="tx2"/>
          </a:solidFill>
          <a:ln w="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8" name="Shape_5">
            <a:extLst>
              <a:ext uri="{FF2B5EF4-FFF2-40B4-BE49-F238E27FC236}">
                <a16:creationId xmlns:a16="http://schemas.microsoft.com/office/drawing/2014/main" id="{E7ED377A-3DB8-174A-8890-9CF9A6CE1323}"/>
              </a:ext>
            </a:extLst>
          </p:cNvPr>
          <p:cNvSpPr/>
          <p:nvPr userDrawn="1"/>
        </p:nvSpPr>
        <p:spPr>
          <a:xfrm>
            <a:off x="0" y="480000"/>
            <a:ext cx="768000" cy="5616000"/>
          </a:xfrm>
          <a:prstGeom prst="rect">
            <a:avLst/>
          </a:prstGeom>
          <a:solidFill>
            <a:schemeClr val="bg2"/>
          </a:solidFill>
          <a:ln w="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0" name="Espace réservé du texte 11">
            <a:extLst>
              <a:ext uri="{FF2B5EF4-FFF2-40B4-BE49-F238E27FC236}">
                <a16:creationId xmlns:a16="http://schemas.microsoft.com/office/drawing/2014/main" id="{26B47AE9-DEF4-B745-AE5E-9FC79B4B9AA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36000" y="1152000"/>
            <a:ext cx="9120000" cy="4944000"/>
          </a:xfrm>
        </p:spPr>
        <p:txBody>
          <a:bodyPr vert="horz" wrap="square"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Wingdings 2" charset="2"/>
              <a:buNone/>
              <a:defRPr sz="1400">
                <a:solidFill>
                  <a:schemeClr val="tx2"/>
                </a:solidFill>
                <a:sym typeface="Wingdings 2" pitchFamily="2" charset="2"/>
              </a:defRPr>
            </a:lvl1pPr>
            <a:lvl2pPr marL="0" indent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bg2"/>
              </a:buClr>
              <a:buFont typeface="Arial" panose="020B0604020202020204" pitchFamily="34" charset="0"/>
              <a:buNone/>
              <a:defRPr sz="1200" b="1">
                <a:solidFill>
                  <a:schemeClr val="tx2"/>
                </a:solidFill>
                <a:sym typeface="Wingdings 2" pitchFamily="2" charset="2"/>
              </a:defRPr>
            </a:lvl2pPr>
            <a:lvl3pPr marL="0" marR="0" indent="0" algn="l" defTabSz="6858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SzTx/>
              <a:buFont typeface="Wingdings 2" charset="2"/>
              <a:buNone/>
              <a:tabLst/>
              <a:defRPr sz="1200">
                <a:sym typeface="Wingdings 2" pitchFamily="2" charset="2"/>
              </a:defRPr>
            </a:lvl3pPr>
            <a:lvl4pPr marL="108000" indent="-180000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Wingdings 2" charset="2"/>
              <a:buChar char=""/>
              <a:defRPr sz="1200">
                <a:sym typeface="Wingdings 2" pitchFamily="2" charset="2"/>
              </a:defRPr>
            </a:lvl4pPr>
            <a:lvl5pPr marL="540000" indent="-180000">
              <a:spcBef>
                <a:spcPts val="200"/>
              </a:spcBef>
              <a:spcAft>
                <a:spcPts val="200"/>
              </a:spcAft>
              <a:buClr>
                <a:schemeClr val="bg2"/>
              </a:buClr>
              <a:buFont typeface="Wingdings 2" charset="2"/>
              <a:buChar char=""/>
              <a:defRPr sz="1200">
                <a:sym typeface="Wingdings 2" pitchFamily="2" charset="2"/>
              </a:defRPr>
            </a:lvl5pPr>
            <a:lvl6pPr marL="720000" indent="-18000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Police système"/>
              <a:buChar char="-"/>
              <a:defRPr sz="1200" baseline="0"/>
            </a:lvl6pPr>
          </a:lstStyle>
          <a:p>
            <a:pPr lvl="0"/>
            <a:r>
              <a:rPr lang="fr-FR" dirty="0"/>
              <a:t>Chapeau niveau 1</a:t>
            </a:r>
          </a:p>
          <a:p>
            <a:pPr lvl="1"/>
            <a:r>
              <a:rPr lang="fr-FR" dirty="0"/>
              <a:t>Texte courant niveau 2</a:t>
            </a:r>
          </a:p>
          <a:p>
            <a:pPr lvl="2"/>
            <a:r>
              <a:rPr lang="fr-FR" dirty="0"/>
              <a:t>Texte courant niveau 3</a:t>
            </a:r>
          </a:p>
          <a:p>
            <a:pPr lvl="3"/>
            <a:r>
              <a:rPr lang="fr-FR" dirty="0"/>
              <a:t>Texte à puce niveau 4</a:t>
            </a:r>
          </a:p>
          <a:p>
            <a:pPr lvl="4"/>
            <a:r>
              <a:rPr lang="fr-FR" dirty="0"/>
              <a:t>Texte à puce niveau 5</a:t>
            </a:r>
          </a:p>
          <a:p>
            <a:pPr lvl="5"/>
            <a:r>
              <a:rPr lang="fr-FR" dirty="0"/>
              <a:t>Texte à puce niveau 6</a:t>
            </a:r>
          </a:p>
        </p:txBody>
      </p:sp>
      <p:sp>
        <p:nvSpPr>
          <p:cNvPr id="11" name="Espace réservé du texte 17">
            <a:extLst>
              <a:ext uri="{FF2B5EF4-FFF2-40B4-BE49-F238E27FC236}">
                <a16:creationId xmlns:a16="http://schemas.microsoft.com/office/drawing/2014/main" id="{A8F8E74D-B4F5-444D-BB87-E05B9560D3D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80000" y="192000"/>
            <a:ext cx="3744000" cy="192000"/>
          </a:xfrm>
        </p:spPr>
        <p:txBody>
          <a:bodyPr vert="horz" wrap="none" lIns="0" tIns="0" rIns="0" bIns="0"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600" cap="all" baseline="0"/>
            </a:lvl1pPr>
            <a:lvl2pPr marL="0" indent="0" algn="r">
              <a:lnSpc>
                <a:spcPts val="1300"/>
              </a:lnSpc>
              <a:spcBef>
                <a:spcPts val="0"/>
              </a:spcBef>
              <a:buNone/>
              <a:defRPr sz="1300"/>
            </a:lvl2pPr>
            <a:lvl3pPr marL="0" indent="0" algn="r">
              <a:lnSpc>
                <a:spcPts val="1300"/>
              </a:lnSpc>
              <a:spcBef>
                <a:spcPts val="0"/>
              </a:spcBef>
              <a:buNone/>
              <a:defRPr sz="1300"/>
            </a:lvl3pPr>
            <a:lvl4pPr marL="0" indent="0" algn="r">
              <a:lnSpc>
                <a:spcPts val="1300"/>
              </a:lnSpc>
              <a:spcBef>
                <a:spcPts val="0"/>
              </a:spcBef>
              <a:buNone/>
              <a:defRPr sz="1300"/>
            </a:lvl4pPr>
            <a:lvl5pPr marL="0" indent="0" algn="r">
              <a:lnSpc>
                <a:spcPts val="1300"/>
              </a:lnSpc>
              <a:spcBef>
                <a:spcPts val="0"/>
              </a:spcBef>
              <a:buNone/>
              <a:defRPr sz="1300"/>
            </a:lvl5pPr>
          </a:lstStyle>
          <a:p>
            <a:pPr lvl="0"/>
            <a:r>
              <a:rPr lang="fr-FR" dirty="0"/>
              <a:t>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4122616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niversiteParis — Contenu 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15"/>
          <p:cNvSpPr>
            <a:spLocks noGrp="1"/>
          </p:cNvSpPr>
          <p:nvPr>
            <p:ph type="body" sz="quarter" idx="13" hasCustomPrompt="1"/>
          </p:nvPr>
        </p:nvSpPr>
        <p:spPr>
          <a:xfrm>
            <a:off x="1440000" y="679805"/>
            <a:ext cx="10568285" cy="384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133" b="0" cap="none" spc="0" baseline="0">
                <a:ln>
                  <a:noFill/>
                </a:ln>
                <a:solidFill>
                  <a:srgbClr val="921831"/>
                </a:solidFill>
                <a:effectLst/>
                <a:latin typeface="Lucida Sans" charset="0"/>
                <a:ea typeface="Lucida Sans" charset="0"/>
                <a:cs typeface="Lucida Sans" charset="0"/>
              </a:defRPr>
            </a:lvl1pPr>
          </a:lstStyle>
          <a:p>
            <a:pPr lvl="0"/>
            <a:r>
              <a:rPr lang="fr-FR" dirty="0"/>
              <a:t>Titre de la partie</a:t>
            </a:r>
          </a:p>
        </p:txBody>
      </p:sp>
      <p:sp>
        <p:nvSpPr>
          <p:cNvPr id="9" name="Espace réservé du texte 18"/>
          <p:cNvSpPr>
            <a:spLocks noGrp="1"/>
          </p:cNvSpPr>
          <p:nvPr>
            <p:ph type="body" sz="quarter" idx="15" hasCustomPrompt="1"/>
          </p:nvPr>
        </p:nvSpPr>
        <p:spPr>
          <a:xfrm>
            <a:off x="1439333" y="2061237"/>
            <a:ext cx="10371667" cy="442069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594" indent="-228594">
              <a:buFont typeface="Wingdings" panose="05000000000000000000" pitchFamily="2" charset="2"/>
              <a:buChar char="q"/>
              <a:defRPr sz="2667" b="0" cap="none" spc="0">
                <a:ln>
                  <a:noFill/>
                </a:ln>
                <a:solidFill>
                  <a:schemeClr val="tx1"/>
                </a:solidFill>
                <a:effectLst/>
                <a:latin typeface="Lucida Sans" charset="0"/>
                <a:ea typeface="Lucida Sans" charset="0"/>
                <a:cs typeface="Lucida Sans" charset="0"/>
              </a:defRPr>
            </a:lvl1pPr>
            <a:lvl2pPr>
              <a:defRPr sz="2400"/>
            </a:lvl2pPr>
            <a:lvl3pPr>
              <a:defRPr sz="2133"/>
            </a:lvl3pPr>
            <a:lvl4pPr marL="1371566" indent="0">
              <a:buNone/>
              <a:defRPr sz="1867"/>
            </a:lvl4pPr>
          </a:lstStyle>
          <a:p>
            <a:pPr lvl="0"/>
            <a:r>
              <a:rPr lang="en-US" dirty="0"/>
              <a:t> </a:t>
            </a:r>
            <a:r>
              <a:rPr lang="en-US" dirty="0" err="1"/>
              <a:t>Insérer</a:t>
            </a:r>
            <a:r>
              <a:rPr lang="en-US" dirty="0"/>
              <a:t> </a:t>
            </a:r>
            <a:r>
              <a:rPr lang="en-US" dirty="0" err="1"/>
              <a:t>texte</a:t>
            </a:r>
            <a:r>
              <a:rPr lang="en-US" dirty="0"/>
              <a:t> n°1</a:t>
            </a:r>
          </a:p>
          <a:p>
            <a:pPr lvl="3"/>
            <a:endParaRPr lang="en-US" dirty="0"/>
          </a:p>
          <a:p>
            <a:pPr lvl="0"/>
            <a:r>
              <a:rPr lang="en-US" dirty="0"/>
              <a:t> </a:t>
            </a:r>
            <a:r>
              <a:rPr lang="en-US" dirty="0" err="1"/>
              <a:t>Insérer</a:t>
            </a:r>
            <a:r>
              <a:rPr lang="en-US" dirty="0"/>
              <a:t> </a:t>
            </a:r>
            <a:r>
              <a:rPr lang="en-US" dirty="0" err="1"/>
              <a:t>texte</a:t>
            </a:r>
            <a:r>
              <a:rPr lang="en-US" dirty="0"/>
              <a:t> n°2</a:t>
            </a:r>
          </a:p>
          <a:p>
            <a:pPr lvl="1"/>
            <a:endParaRPr lang="en-US" dirty="0"/>
          </a:p>
          <a:p>
            <a:pPr lvl="0"/>
            <a:r>
              <a:rPr lang="en-US" dirty="0"/>
              <a:t> </a:t>
            </a:r>
            <a:r>
              <a:rPr lang="en-US" dirty="0" err="1"/>
              <a:t>Insérer</a:t>
            </a:r>
            <a:r>
              <a:rPr lang="en-US" dirty="0"/>
              <a:t> </a:t>
            </a:r>
            <a:r>
              <a:rPr lang="en-US" dirty="0" err="1"/>
              <a:t>texte</a:t>
            </a:r>
            <a:r>
              <a:rPr lang="en-US" dirty="0"/>
              <a:t> n°3</a:t>
            </a:r>
          </a:p>
        </p:txBody>
      </p:sp>
      <p:sp>
        <p:nvSpPr>
          <p:cNvPr id="10" name="Titre 37"/>
          <p:cNvSpPr>
            <a:spLocks noGrp="1"/>
          </p:cNvSpPr>
          <p:nvPr>
            <p:ph type="title" hasCustomPrompt="1"/>
          </p:nvPr>
        </p:nvSpPr>
        <p:spPr>
          <a:xfrm>
            <a:off x="1440000" y="1177351"/>
            <a:ext cx="10368000" cy="708463"/>
          </a:xfrm>
        </p:spPr>
        <p:txBody>
          <a:bodyPr/>
          <a:lstStyle>
            <a:lvl1pPr>
              <a:defRPr sz="4800" b="0" cap="none" spc="0">
                <a:ln>
                  <a:noFill/>
                </a:ln>
                <a:solidFill>
                  <a:schemeClr val="tx1"/>
                </a:solidFill>
                <a:effectLst/>
                <a:latin typeface="Lucida Sans" charset="0"/>
                <a:ea typeface="Lucida Sans" charset="0"/>
                <a:cs typeface="Lucida Sans" charset="0"/>
              </a:defRPr>
            </a:lvl1pPr>
          </a:lstStyle>
          <a:p>
            <a:r>
              <a:rPr lang="fr-FR" dirty="0"/>
              <a:t>Titre</a:t>
            </a:r>
          </a:p>
        </p:txBody>
      </p:sp>
    </p:spTree>
    <p:extLst>
      <p:ext uri="{BB962C8B-B14F-4D97-AF65-F5344CB8AC3E}">
        <p14:creationId xmlns:p14="http://schemas.microsoft.com/office/powerpoint/2010/main" val="881092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15C24-5D1B-4AC5-AE10-36F9CCD1D901}" type="datetimeFigureOut">
              <a:rPr lang="fr-FR" smtClean="0"/>
              <a:t>05/05/2023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B1F88-BEE0-4550-A076-CD59695A06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7080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15C24-5D1B-4AC5-AE10-36F9CCD1D901}" type="datetimeFigureOut">
              <a:rPr lang="fr-FR" smtClean="0"/>
              <a:t>05/05/2023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B1F88-BEE0-4550-A076-CD59695A06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4499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15C24-5D1B-4AC5-AE10-36F9CCD1D901}" type="datetimeFigureOut">
              <a:rPr lang="fr-FR" smtClean="0"/>
              <a:t>05/05/2023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B1F88-BEE0-4550-A076-CD59695A06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6600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15C24-5D1B-4AC5-AE10-36F9CCD1D901}" type="datetimeFigureOut">
              <a:rPr lang="fr-FR" smtClean="0"/>
              <a:t>05/05/2023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B1F88-BEE0-4550-A076-CD59695A06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2779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15C24-5D1B-4AC5-AE10-36F9CCD1D901}" type="datetimeFigureOut">
              <a:rPr lang="fr-FR" smtClean="0"/>
              <a:t>05/05/2023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B1F88-BEE0-4550-A076-CD59695A06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5268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15C24-5D1B-4AC5-AE10-36F9CCD1D901}" type="datetimeFigureOut">
              <a:rPr lang="fr-FR" smtClean="0"/>
              <a:t>05/05/2023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B1F88-BEE0-4550-A076-CD59695A06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8766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15C24-5D1B-4AC5-AE10-36F9CCD1D901}" type="datetimeFigureOut">
              <a:rPr lang="fr-FR" smtClean="0"/>
              <a:t>05/05/2023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B1F88-BEE0-4550-A076-CD59695A06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6653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15C24-5D1B-4AC5-AE10-36F9CCD1D901}" type="datetimeFigureOut">
              <a:rPr lang="fr-FR" smtClean="0"/>
              <a:t>05/05/2023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B1F88-BEE0-4550-A076-CD59695A06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0795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15C24-5D1B-4AC5-AE10-36F9CCD1D901}" type="datetimeFigureOut">
              <a:rPr lang="fr-FR" smtClean="0"/>
              <a:t>05/05/2023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B1F88-BEE0-4550-A076-CD59695A06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077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140.png"/><Relationship Id="rId18" Type="http://schemas.openxmlformats.org/officeDocument/2006/relationships/customXml" Target="../ink/ink4.xml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12" Type="http://schemas.openxmlformats.org/officeDocument/2006/relationships/customXml" Target="../ink/ink1.xml"/><Relationship Id="rId17" Type="http://schemas.openxmlformats.org/officeDocument/2006/relationships/image" Target="../media/image160.png"/><Relationship Id="rId2" Type="http://schemas.openxmlformats.org/officeDocument/2006/relationships/image" Target="../media/image21.jpg"/><Relationship Id="rId16" Type="http://schemas.openxmlformats.org/officeDocument/2006/relationships/customXml" Target="../ink/ink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5" Type="http://schemas.openxmlformats.org/officeDocument/2006/relationships/image" Target="../media/image150.png"/><Relationship Id="rId10" Type="http://schemas.openxmlformats.org/officeDocument/2006/relationships/image" Target="../media/image28.jpg"/><Relationship Id="rId19" Type="http://schemas.openxmlformats.org/officeDocument/2006/relationships/image" Target="../media/image170.png"/><Relationship Id="rId4" Type="http://schemas.openxmlformats.org/officeDocument/2006/relationships/image" Target="../media/image15.png"/><Relationship Id="rId9" Type="http://schemas.openxmlformats.org/officeDocument/2006/relationships/image" Target="../media/image27.png"/><Relationship Id="rId14" Type="http://schemas.openxmlformats.org/officeDocument/2006/relationships/customXml" Target="../ink/ink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25.png"/><Relationship Id="rId3" Type="http://schemas.openxmlformats.org/officeDocument/2006/relationships/image" Target="../media/image26.jpeg"/><Relationship Id="rId7" Type="http://schemas.openxmlformats.org/officeDocument/2006/relationships/image" Target="../media/image28.jpg"/><Relationship Id="rId12" Type="http://schemas.openxmlformats.org/officeDocument/2006/relationships/image" Target="../media/image31.png"/><Relationship Id="rId17" Type="http://schemas.openxmlformats.org/officeDocument/2006/relationships/image" Target="../media/image170.png"/><Relationship Id="rId2" Type="http://schemas.openxmlformats.org/officeDocument/2006/relationships/image" Target="../media/image21.jpg"/><Relationship Id="rId16" Type="http://schemas.openxmlformats.org/officeDocument/2006/relationships/customXml" Target="../ink/ink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eg"/><Relationship Id="rId11" Type="http://schemas.openxmlformats.org/officeDocument/2006/relationships/image" Target="../media/image30.png"/><Relationship Id="rId5" Type="http://schemas.openxmlformats.org/officeDocument/2006/relationships/image" Target="../media/image15.png"/><Relationship Id="rId15" Type="http://schemas.openxmlformats.org/officeDocument/2006/relationships/image" Target="../media/image160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3.jpeg"/><Relationship Id="rId14" Type="http://schemas.openxmlformats.org/officeDocument/2006/relationships/customXml" Target="../ink/ink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25.png"/><Relationship Id="rId3" Type="http://schemas.openxmlformats.org/officeDocument/2006/relationships/image" Target="../media/image26.jpeg"/><Relationship Id="rId7" Type="http://schemas.openxmlformats.org/officeDocument/2006/relationships/image" Target="../media/image28.jpg"/><Relationship Id="rId12" Type="http://schemas.openxmlformats.org/officeDocument/2006/relationships/image" Target="../media/image31.png"/><Relationship Id="rId17" Type="http://schemas.openxmlformats.org/officeDocument/2006/relationships/image" Target="../media/image170.png"/><Relationship Id="rId2" Type="http://schemas.openxmlformats.org/officeDocument/2006/relationships/image" Target="../media/image21.jpg"/><Relationship Id="rId16" Type="http://schemas.openxmlformats.org/officeDocument/2006/relationships/customXml" Target="../ink/ink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eg"/><Relationship Id="rId11" Type="http://schemas.openxmlformats.org/officeDocument/2006/relationships/image" Target="../media/image30.png"/><Relationship Id="rId5" Type="http://schemas.openxmlformats.org/officeDocument/2006/relationships/image" Target="../media/image15.png"/><Relationship Id="rId15" Type="http://schemas.openxmlformats.org/officeDocument/2006/relationships/image" Target="../media/image160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3.jpeg"/><Relationship Id="rId14" Type="http://schemas.openxmlformats.org/officeDocument/2006/relationships/customXml" Target="../ink/ink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27FA1DB-F69B-46BF-9349-85325BAB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4FEAB-A902-8042-83F0-39B455B20A2E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5F7373A7-A228-48CD-968A-18B268DDECB8}"/>
              </a:ext>
            </a:extLst>
          </p:cNvPr>
          <p:cNvSpPr txBox="1">
            <a:spLocks/>
          </p:cNvSpPr>
          <p:nvPr/>
        </p:nvSpPr>
        <p:spPr>
          <a:xfrm>
            <a:off x="907643" y="301016"/>
            <a:ext cx="10516357" cy="102902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i="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fr-FR" sz="2400" b="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TR6 – Quelle place pour l’automatisation intelligente et l’intelligence artificielle POUR préserver et RENFORCER l’expertise en vigilance devant l’augmentation des déclarations?</a:t>
            </a:r>
          </a:p>
        </p:txBody>
      </p:sp>
      <p:sp>
        <p:nvSpPr>
          <p:cNvPr id="8" name="Google Shape;302;p9">
            <a:extLst>
              <a:ext uri="{FF2B5EF4-FFF2-40B4-BE49-F238E27FC236}">
                <a16:creationId xmlns:a16="http://schemas.microsoft.com/office/drawing/2014/main" id="{8FB05438-8100-40A5-9C1A-D9BB5F507BD4}"/>
              </a:ext>
            </a:extLst>
          </p:cNvPr>
          <p:cNvSpPr txBox="1"/>
          <p:nvPr/>
        </p:nvSpPr>
        <p:spPr>
          <a:xfrm>
            <a:off x="907643" y="1576205"/>
            <a:ext cx="9814744" cy="1616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rmAutofit/>
          </a:bodyPr>
          <a:lstStyle/>
          <a:p>
            <a:pPr>
              <a:lnSpc>
                <a:spcPct val="110000"/>
              </a:lnSpc>
              <a:buClr>
                <a:schemeClr val="dk2"/>
              </a:buClr>
              <a:buSzPts val="1400"/>
            </a:pPr>
            <a:r>
              <a:rPr lang="fr-FR" sz="1867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Coordination</a:t>
            </a:r>
            <a:r>
              <a:rPr lang="fr-FR" sz="1867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: 			Antoine PARIENTE</a:t>
            </a:r>
            <a:endParaRPr sz="2400" dirty="0"/>
          </a:p>
          <a:p>
            <a:pPr>
              <a:lnSpc>
                <a:spcPct val="110000"/>
              </a:lnSpc>
              <a:buClr>
                <a:schemeClr val="dk2"/>
              </a:buClr>
              <a:buSzPts val="1400"/>
            </a:pPr>
            <a:r>
              <a:rPr lang="fr-FR" sz="1867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Modération académique </a:t>
            </a:r>
            <a:r>
              <a:rPr lang="fr-FR" sz="1867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: 		Joëlle MICALLEF</a:t>
            </a:r>
            <a:endParaRPr sz="2400" dirty="0"/>
          </a:p>
          <a:p>
            <a:pPr>
              <a:lnSpc>
                <a:spcPct val="110000"/>
              </a:lnSpc>
              <a:buClr>
                <a:schemeClr val="dk2"/>
              </a:buClr>
              <a:buSzPts val="1400"/>
            </a:pPr>
            <a:r>
              <a:rPr lang="fr-FR" sz="1867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Modération industrielle </a:t>
            </a:r>
            <a:r>
              <a:rPr lang="fr-FR" sz="1867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: 		Amir LAHOUEGUE</a:t>
            </a:r>
            <a:endParaRPr lang="fr-FR" sz="2400" dirty="0"/>
          </a:p>
          <a:p>
            <a:pPr>
              <a:lnSpc>
                <a:spcPct val="110000"/>
              </a:lnSpc>
              <a:buClr>
                <a:schemeClr val="dk2"/>
              </a:buClr>
              <a:buSzPts val="1400"/>
            </a:pPr>
            <a:r>
              <a:rPr lang="fr-FR" sz="1867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Membre du bureau des Ateliers </a:t>
            </a:r>
            <a:r>
              <a:rPr lang="fr-FR" sz="1867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: 	Mathieu MOLIMARD</a:t>
            </a:r>
            <a:endParaRPr sz="2400" dirty="0"/>
          </a:p>
        </p:txBody>
      </p:sp>
      <p:grpSp>
        <p:nvGrpSpPr>
          <p:cNvPr id="9" name="Google Shape;303;p9">
            <a:extLst>
              <a:ext uri="{FF2B5EF4-FFF2-40B4-BE49-F238E27FC236}">
                <a16:creationId xmlns:a16="http://schemas.microsoft.com/office/drawing/2014/main" id="{AAEFB154-324D-4298-A002-1C08F151A2CB}"/>
              </a:ext>
            </a:extLst>
          </p:cNvPr>
          <p:cNvGrpSpPr/>
          <p:nvPr/>
        </p:nvGrpSpPr>
        <p:grpSpPr>
          <a:xfrm>
            <a:off x="1049064" y="3192241"/>
            <a:ext cx="10235293" cy="3336649"/>
            <a:chOff x="2464" y="9595"/>
            <a:chExt cx="7882891" cy="2849888"/>
          </a:xfrm>
        </p:grpSpPr>
        <p:sp>
          <p:nvSpPr>
            <p:cNvPr id="10" name="Google Shape;304;p9">
              <a:extLst>
                <a:ext uri="{FF2B5EF4-FFF2-40B4-BE49-F238E27FC236}">
                  <a16:creationId xmlns:a16="http://schemas.microsoft.com/office/drawing/2014/main" id="{1DC2235C-5F32-4AAB-A196-77C931723D7F}"/>
                </a:ext>
              </a:extLst>
            </p:cNvPr>
            <p:cNvSpPr/>
            <p:nvPr/>
          </p:nvSpPr>
          <p:spPr>
            <a:xfrm>
              <a:off x="2464" y="9595"/>
              <a:ext cx="2403320" cy="961328"/>
            </a:xfrm>
            <a:prstGeom prst="rect">
              <a:avLst/>
            </a:prstGeom>
            <a:solidFill>
              <a:srgbClr val="92248F"/>
            </a:solidFill>
            <a:ln w="12700" cap="flat" cmpd="sng">
              <a:solidFill>
                <a:srgbClr val="9224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" name="Google Shape;305;p9">
              <a:extLst>
                <a:ext uri="{FF2B5EF4-FFF2-40B4-BE49-F238E27FC236}">
                  <a16:creationId xmlns:a16="http://schemas.microsoft.com/office/drawing/2014/main" id="{87ED0808-449B-44C6-8CAD-8B36D911379D}"/>
                </a:ext>
              </a:extLst>
            </p:cNvPr>
            <p:cNvSpPr txBox="1"/>
            <p:nvPr/>
          </p:nvSpPr>
          <p:spPr>
            <a:xfrm>
              <a:off x="2464" y="9595"/>
              <a:ext cx="2403320" cy="9613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2733" tIns="75833" rIns="132733" bIns="75833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chemeClr val="lt1"/>
                </a:buClr>
                <a:buSzPts val="1400"/>
              </a:pPr>
              <a:r>
                <a:rPr lang="fr-FR" sz="1867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Académiques</a:t>
              </a:r>
              <a:endParaRPr sz="2400"/>
            </a:p>
          </p:txBody>
        </p:sp>
        <p:sp>
          <p:nvSpPr>
            <p:cNvPr id="12" name="Google Shape;306;p9">
              <a:extLst>
                <a:ext uri="{FF2B5EF4-FFF2-40B4-BE49-F238E27FC236}">
                  <a16:creationId xmlns:a16="http://schemas.microsoft.com/office/drawing/2014/main" id="{759348B7-6508-427B-B3DE-27A9EDADA027}"/>
                </a:ext>
              </a:extLst>
            </p:cNvPr>
            <p:cNvSpPr/>
            <p:nvPr/>
          </p:nvSpPr>
          <p:spPr>
            <a:xfrm>
              <a:off x="2464" y="970923"/>
              <a:ext cx="2403320" cy="1888560"/>
            </a:xfrm>
            <a:prstGeom prst="rect">
              <a:avLst/>
            </a:prstGeom>
            <a:solidFill>
              <a:srgbClr val="DBCADB">
                <a:alpha val="89803"/>
              </a:srgbClr>
            </a:solidFill>
            <a:ln w="12700" cap="flat" cmpd="sng">
              <a:solidFill>
                <a:srgbClr val="DBCADB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" name="Google Shape;307;p9">
              <a:extLst>
                <a:ext uri="{FF2B5EF4-FFF2-40B4-BE49-F238E27FC236}">
                  <a16:creationId xmlns:a16="http://schemas.microsoft.com/office/drawing/2014/main" id="{CBAED280-C072-4676-97F0-C80036E45320}"/>
                </a:ext>
              </a:extLst>
            </p:cNvPr>
            <p:cNvSpPr txBox="1"/>
            <p:nvPr/>
          </p:nvSpPr>
          <p:spPr>
            <a:xfrm>
              <a:off x="2464" y="970923"/>
              <a:ext cx="2403320" cy="18885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1100" tIns="71100" rIns="94800" bIns="106667" anchor="t" anchorCtr="0">
              <a:noAutofit/>
            </a:bodyPr>
            <a:lstStyle/>
            <a:p>
              <a:pPr marL="116413" lvl="1" indent="-124880">
                <a:lnSpc>
                  <a:spcPct val="115000"/>
                </a:lnSpc>
                <a:buClr>
                  <a:schemeClr val="dk1"/>
                </a:buClr>
                <a:buSzPts val="1100"/>
                <a:buFont typeface="Arial"/>
                <a:buChar char="•"/>
              </a:pPr>
              <a:r>
                <a:rPr lang="fr-FR" sz="1467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Laurent </a:t>
              </a:r>
              <a:r>
                <a:rPr lang="fr-FR" sz="1467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Chouchana</a:t>
              </a:r>
              <a:endParaRPr lang="fr-FR" sz="1467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16413" lvl="1" indent="-124880">
                <a:lnSpc>
                  <a:spcPct val="115000"/>
                </a:lnSpc>
                <a:buClr>
                  <a:schemeClr val="dk1"/>
                </a:buClr>
                <a:buSzPts val="1100"/>
                <a:buFont typeface="Arial"/>
                <a:buChar char="•"/>
              </a:pPr>
              <a:r>
                <a:rPr lang="fr-FR" sz="1467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Jean Luc </a:t>
              </a:r>
              <a:r>
                <a:rPr lang="fr-FR" sz="1467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Faillie</a:t>
              </a:r>
              <a:endParaRPr lang="fr-FR" sz="1467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16413" lvl="1" indent="-124880">
                <a:lnSpc>
                  <a:spcPct val="115000"/>
                </a:lnSpc>
                <a:buClr>
                  <a:schemeClr val="dk1"/>
                </a:buClr>
                <a:buSzPts val="1100"/>
                <a:buFont typeface="Arial"/>
                <a:buChar char="•"/>
              </a:pPr>
              <a:r>
                <a:rPr lang="fr-FR" sz="1467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Francesco </a:t>
              </a:r>
              <a:r>
                <a:rPr lang="fr-FR" sz="1467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Salvo</a:t>
              </a:r>
              <a:endParaRPr lang="fr-FR" sz="1467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16413" lvl="1" indent="-124880">
                <a:lnSpc>
                  <a:spcPct val="115000"/>
                </a:lnSpc>
                <a:buClr>
                  <a:schemeClr val="dk1"/>
                </a:buClr>
                <a:buSzPts val="1100"/>
                <a:buFont typeface="Arial"/>
                <a:buChar char="•"/>
              </a:pPr>
              <a:r>
                <a:rPr lang="fr-FR" sz="1467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Marine Auffret</a:t>
              </a:r>
            </a:p>
            <a:p>
              <a:pPr marL="116413" lvl="1" indent="-124880">
                <a:lnSpc>
                  <a:spcPct val="115000"/>
                </a:lnSpc>
                <a:buClr>
                  <a:schemeClr val="dk1"/>
                </a:buClr>
                <a:buSzPts val="1100"/>
                <a:buFont typeface="Arial"/>
                <a:buChar char="•"/>
              </a:pPr>
              <a:r>
                <a:rPr lang="fr-FR" sz="1467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Aurelie</a:t>
              </a:r>
              <a:r>
                <a:rPr lang="fr-FR" sz="1467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fr-FR" sz="1467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Grandvuillemin</a:t>
              </a:r>
              <a:endParaRPr lang="fr-FR" sz="1467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16413" lvl="1" indent="-124880">
                <a:lnSpc>
                  <a:spcPct val="115000"/>
                </a:lnSpc>
                <a:buClr>
                  <a:schemeClr val="dk1"/>
                </a:buClr>
                <a:buSzPts val="1100"/>
                <a:buFont typeface="Arial"/>
                <a:buChar char="•"/>
              </a:pPr>
              <a:r>
                <a:rPr lang="fr-FR" sz="1467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Joëlle </a:t>
              </a:r>
              <a:r>
                <a:rPr lang="fr-FR" sz="1467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Micallef</a:t>
              </a:r>
              <a:endParaRPr lang="fr-FR" sz="1467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16413" lvl="1" indent="-124880">
                <a:lnSpc>
                  <a:spcPct val="115000"/>
                </a:lnSpc>
                <a:buClr>
                  <a:schemeClr val="dk1"/>
                </a:buClr>
                <a:buSzPts val="1100"/>
                <a:buFont typeface="Arial"/>
                <a:buChar char="•"/>
              </a:pPr>
              <a:r>
                <a:rPr lang="fr-FR" sz="1467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Antoine Pariente</a:t>
              </a:r>
              <a:endParaRPr sz="1467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308;p9">
              <a:extLst>
                <a:ext uri="{FF2B5EF4-FFF2-40B4-BE49-F238E27FC236}">
                  <a16:creationId xmlns:a16="http://schemas.microsoft.com/office/drawing/2014/main" id="{9B19BA24-D92B-4FC1-B1B2-C59538F07CAE}"/>
                </a:ext>
              </a:extLst>
            </p:cNvPr>
            <p:cNvSpPr/>
            <p:nvPr/>
          </p:nvSpPr>
          <p:spPr>
            <a:xfrm>
              <a:off x="2742250" y="9595"/>
              <a:ext cx="2403320" cy="961328"/>
            </a:xfrm>
            <a:prstGeom prst="rect">
              <a:avLst/>
            </a:prstGeom>
            <a:solidFill>
              <a:srgbClr val="92248F"/>
            </a:solidFill>
            <a:ln w="12700" cap="flat" cmpd="sng">
              <a:solidFill>
                <a:srgbClr val="9224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" name="Google Shape;309;p9">
              <a:extLst>
                <a:ext uri="{FF2B5EF4-FFF2-40B4-BE49-F238E27FC236}">
                  <a16:creationId xmlns:a16="http://schemas.microsoft.com/office/drawing/2014/main" id="{3B761349-4AE6-4868-9BDA-87106945425B}"/>
                </a:ext>
              </a:extLst>
            </p:cNvPr>
            <p:cNvSpPr txBox="1"/>
            <p:nvPr/>
          </p:nvSpPr>
          <p:spPr>
            <a:xfrm>
              <a:off x="2742250" y="9595"/>
              <a:ext cx="2403320" cy="9613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2733" tIns="75833" rIns="132733" bIns="75833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chemeClr val="lt1"/>
                </a:buClr>
                <a:buSzPts val="1400"/>
              </a:pPr>
              <a:r>
                <a:rPr lang="fr-FR" sz="1867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Institutionnels</a:t>
              </a:r>
              <a:endParaRPr sz="2400" dirty="0"/>
            </a:p>
          </p:txBody>
        </p:sp>
        <p:sp>
          <p:nvSpPr>
            <p:cNvPr id="16" name="Google Shape;310;p9">
              <a:extLst>
                <a:ext uri="{FF2B5EF4-FFF2-40B4-BE49-F238E27FC236}">
                  <a16:creationId xmlns:a16="http://schemas.microsoft.com/office/drawing/2014/main" id="{18D2B8A5-C3EE-4DF8-8728-0B16F5004926}"/>
                </a:ext>
              </a:extLst>
            </p:cNvPr>
            <p:cNvSpPr/>
            <p:nvPr/>
          </p:nvSpPr>
          <p:spPr>
            <a:xfrm>
              <a:off x="2742250" y="970923"/>
              <a:ext cx="2403320" cy="1888560"/>
            </a:xfrm>
            <a:prstGeom prst="rect">
              <a:avLst/>
            </a:prstGeom>
            <a:solidFill>
              <a:srgbClr val="DBCADB">
                <a:alpha val="89803"/>
              </a:srgbClr>
            </a:solidFill>
            <a:ln w="12700" cap="flat" cmpd="sng">
              <a:solidFill>
                <a:srgbClr val="DBCADB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" name="Google Shape;311;p9">
              <a:extLst>
                <a:ext uri="{FF2B5EF4-FFF2-40B4-BE49-F238E27FC236}">
                  <a16:creationId xmlns:a16="http://schemas.microsoft.com/office/drawing/2014/main" id="{3089DDAD-2E2C-4E1E-8BBB-0F8F233406CB}"/>
                </a:ext>
              </a:extLst>
            </p:cNvPr>
            <p:cNvSpPr txBox="1"/>
            <p:nvPr/>
          </p:nvSpPr>
          <p:spPr>
            <a:xfrm>
              <a:off x="2742250" y="970923"/>
              <a:ext cx="2403320" cy="18885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1100" tIns="71100" rIns="94800" bIns="106667" anchor="t" anchorCtr="0">
              <a:noAutofit/>
            </a:bodyPr>
            <a:lstStyle/>
            <a:p>
              <a:pPr marL="116413" lvl="1" indent="-124880">
                <a:lnSpc>
                  <a:spcPct val="115000"/>
                </a:lnSpc>
                <a:buClr>
                  <a:srgbClr val="000000"/>
                </a:buClr>
                <a:buSzPts val="1100"/>
                <a:buFont typeface="Arial"/>
                <a:buChar char="•"/>
              </a:pPr>
              <a:r>
                <a:rPr lang="fr-FR" sz="1467" b="1" dirty="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fr-FR" sz="1467" dirty="0">
                  <a:latin typeface="Calibri"/>
                  <a:ea typeface="Calibri"/>
                  <a:cs typeface="Calibri"/>
                  <a:sym typeface="Calibri"/>
                </a:rPr>
                <a:t>Evelyne Pierron (ANSM)</a:t>
              </a:r>
            </a:p>
            <a:p>
              <a:pPr marL="116413" lvl="1" indent="-124880">
                <a:lnSpc>
                  <a:spcPct val="115000"/>
                </a:lnSpc>
                <a:buClr>
                  <a:srgbClr val="000000"/>
                </a:buClr>
                <a:buSzPts val="1100"/>
                <a:buFont typeface="Arial"/>
                <a:buChar char="•"/>
              </a:pPr>
              <a:r>
                <a:rPr lang="fr-FR" sz="1467" dirty="0">
                  <a:ea typeface="Calibri"/>
                  <a:cs typeface="Calibri"/>
                  <a:sym typeface="Calibri"/>
                </a:rPr>
                <a:t> Bernard Denis (Union Francophone des Patients Partenaires)</a:t>
              </a:r>
            </a:p>
            <a:p>
              <a:pPr marL="0" lvl="1">
                <a:lnSpc>
                  <a:spcPct val="115000"/>
                </a:lnSpc>
                <a:buClr>
                  <a:srgbClr val="000000"/>
                </a:buClr>
                <a:buSzPts val="1100"/>
              </a:pPr>
              <a:endParaRPr lang="fr-FR" sz="1467" dirty="0">
                <a:ea typeface="Calibri"/>
                <a:cs typeface="Calibri"/>
                <a:sym typeface="Calibri"/>
              </a:endParaRPr>
            </a:p>
            <a:p>
              <a:pPr marL="116413" lvl="1" indent="-124880">
                <a:lnSpc>
                  <a:spcPct val="115000"/>
                </a:lnSpc>
                <a:buClr>
                  <a:srgbClr val="000000"/>
                </a:buClr>
                <a:buSzPts val="1100"/>
                <a:buFont typeface="Arial"/>
                <a:buChar char="•"/>
              </a:pPr>
              <a:endParaRPr sz="1467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312;p9">
              <a:extLst>
                <a:ext uri="{FF2B5EF4-FFF2-40B4-BE49-F238E27FC236}">
                  <a16:creationId xmlns:a16="http://schemas.microsoft.com/office/drawing/2014/main" id="{D84D8B55-8A54-434F-8C36-1AEA178157F8}"/>
                </a:ext>
              </a:extLst>
            </p:cNvPr>
            <p:cNvSpPr/>
            <p:nvPr/>
          </p:nvSpPr>
          <p:spPr>
            <a:xfrm>
              <a:off x="5482035" y="9595"/>
              <a:ext cx="2403320" cy="961328"/>
            </a:xfrm>
            <a:prstGeom prst="rect">
              <a:avLst/>
            </a:prstGeom>
            <a:solidFill>
              <a:srgbClr val="92248F"/>
            </a:solidFill>
            <a:ln w="12700" cap="flat" cmpd="sng">
              <a:solidFill>
                <a:srgbClr val="9224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" name="Google Shape;313;p9">
              <a:extLst>
                <a:ext uri="{FF2B5EF4-FFF2-40B4-BE49-F238E27FC236}">
                  <a16:creationId xmlns:a16="http://schemas.microsoft.com/office/drawing/2014/main" id="{825CE9B9-F01B-4A91-ADC2-1CDFA3039B83}"/>
                </a:ext>
              </a:extLst>
            </p:cNvPr>
            <p:cNvSpPr txBox="1"/>
            <p:nvPr/>
          </p:nvSpPr>
          <p:spPr>
            <a:xfrm>
              <a:off x="5482035" y="9595"/>
              <a:ext cx="2403320" cy="9613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2733" tIns="75833" rIns="132733" bIns="75833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chemeClr val="lt1"/>
                </a:buClr>
                <a:buSzPts val="1400"/>
              </a:pPr>
              <a:r>
                <a:rPr lang="fr-FR" sz="1867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Industriels/Start-up</a:t>
              </a:r>
              <a:endParaRPr sz="2400" dirty="0"/>
            </a:p>
          </p:txBody>
        </p:sp>
        <p:sp>
          <p:nvSpPr>
            <p:cNvPr id="20" name="Google Shape;314;p9">
              <a:extLst>
                <a:ext uri="{FF2B5EF4-FFF2-40B4-BE49-F238E27FC236}">
                  <a16:creationId xmlns:a16="http://schemas.microsoft.com/office/drawing/2014/main" id="{7F7A60D6-1073-4E2B-8C2E-AE963D6A7670}"/>
                </a:ext>
              </a:extLst>
            </p:cNvPr>
            <p:cNvSpPr/>
            <p:nvPr/>
          </p:nvSpPr>
          <p:spPr>
            <a:xfrm>
              <a:off x="5482035" y="970923"/>
              <a:ext cx="2403320" cy="1888560"/>
            </a:xfrm>
            <a:prstGeom prst="rect">
              <a:avLst/>
            </a:prstGeom>
            <a:solidFill>
              <a:srgbClr val="DBCADB">
                <a:alpha val="89803"/>
              </a:srgbClr>
            </a:solidFill>
            <a:ln w="12700" cap="flat" cmpd="sng">
              <a:solidFill>
                <a:srgbClr val="DBCADB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" name="ZoneTexte 1"/>
          <p:cNvSpPr txBox="1"/>
          <p:nvPr/>
        </p:nvSpPr>
        <p:spPr>
          <a:xfrm>
            <a:off x="8533280" y="8090703"/>
            <a:ext cx="289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22" name="Google Shape;311;p9">
            <a:extLst>
              <a:ext uri="{FF2B5EF4-FFF2-40B4-BE49-F238E27FC236}">
                <a16:creationId xmlns:a16="http://schemas.microsoft.com/office/drawing/2014/main" id="{3089DDAD-2E2C-4E1E-8BBB-0F8F233406CB}"/>
              </a:ext>
            </a:extLst>
          </p:cNvPr>
          <p:cNvSpPr txBox="1"/>
          <p:nvPr/>
        </p:nvSpPr>
        <p:spPr>
          <a:xfrm>
            <a:off x="8166579" y="4337724"/>
            <a:ext cx="3120516" cy="221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100" tIns="71100" rIns="94800" bIns="106667" anchor="t" anchorCtr="0">
            <a:noAutofit/>
          </a:bodyPr>
          <a:lstStyle/>
          <a:p>
            <a:r>
              <a:rPr lang="fr-FR" sz="1467" dirty="0">
                <a:ea typeface="Calibri"/>
                <a:cs typeface="Calibri"/>
              </a:rPr>
              <a:t>Catherine Pons</a:t>
            </a:r>
          </a:p>
          <a:p>
            <a:r>
              <a:rPr lang="fr-FR" sz="1467" dirty="0">
                <a:ea typeface="Calibri"/>
                <a:cs typeface="Calibri"/>
              </a:rPr>
              <a:t>Heather </a:t>
            </a:r>
            <a:r>
              <a:rPr lang="fr-FR" sz="1467" dirty="0" err="1">
                <a:ea typeface="Calibri"/>
                <a:cs typeface="Calibri"/>
              </a:rPr>
              <a:t>Rubino</a:t>
            </a:r>
            <a:endParaRPr lang="fr-FR" sz="1467" dirty="0">
              <a:ea typeface="Calibri"/>
              <a:cs typeface="Calibri"/>
            </a:endParaRPr>
          </a:p>
          <a:p>
            <a:r>
              <a:rPr lang="fr-FR" sz="1467" dirty="0">
                <a:ea typeface="Calibri"/>
                <a:cs typeface="Calibri"/>
              </a:rPr>
              <a:t>Amir </a:t>
            </a:r>
            <a:r>
              <a:rPr lang="fr-FR" sz="1467" dirty="0" err="1">
                <a:ea typeface="Calibri"/>
                <a:cs typeface="Calibri"/>
              </a:rPr>
              <a:t>Lahouegue</a:t>
            </a:r>
            <a:endParaRPr lang="fr-FR" sz="1467" dirty="0">
              <a:ea typeface="Calibri"/>
              <a:cs typeface="Calibri"/>
            </a:endParaRPr>
          </a:p>
          <a:p>
            <a:r>
              <a:rPr lang="fr-FR" sz="1467" dirty="0">
                <a:ea typeface="Calibri"/>
                <a:cs typeface="Calibri"/>
              </a:rPr>
              <a:t>Louis </a:t>
            </a:r>
            <a:r>
              <a:rPr lang="fr-FR" sz="1467" dirty="0" err="1">
                <a:ea typeface="Calibri"/>
                <a:cs typeface="Calibri"/>
              </a:rPr>
              <a:t>Letinier</a:t>
            </a:r>
            <a:r>
              <a:rPr lang="fr-FR" sz="1467" dirty="0">
                <a:ea typeface="Calibri"/>
                <a:cs typeface="Calibri"/>
              </a:rPr>
              <a:t> </a:t>
            </a:r>
          </a:p>
          <a:p>
            <a:r>
              <a:rPr lang="fr-FR" sz="1467" dirty="0">
                <a:ea typeface="Calibri"/>
                <a:cs typeface="Calibri"/>
              </a:rPr>
              <a:t>Emmanuel </a:t>
            </a:r>
            <a:r>
              <a:rPr lang="fr-FR" sz="1467" dirty="0" err="1">
                <a:ea typeface="Calibri"/>
                <a:cs typeface="Calibri"/>
              </a:rPr>
              <a:t>Bilbault</a:t>
            </a:r>
            <a:r>
              <a:rPr lang="fr-FR" sz="1467" dirty="0">
                <a:ea typeface="Calibri"/>
                <a:cs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804331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93306" y="136666"/>
            <a:ext cx="11597665" cy="708463"/>
          </a:xfrm>
        </p:spPr>
        <p:txBody>
          <a:bodyPr>
            <a:normAutofit fontScale="90000"/>
          </a:bodyPr>
          <a:lstStyle/>
          <a:p>
            <a:r>
              <a:rPr lang="fr-FR" sz="2600" b="1" cap="all" dirty="0">
                <a:solidFill>
                  <a:srgbClr val="0070C0"/>
                </a:solidFill>
              </a:rPr>
              <a:t>Pharmacovigilance : </a:t>
            </a:r>
            <a:r>
              <a:rPr lang="fr-FR" sz="2600" b="1" cap="all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Un système national CENTRE SUR LE PATIENT </a:t>
            </a:r>
            <a:br>
              <a:rPr lang="fr-FR" sz="2600" b="1" cap="all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</a:br>
            <a:r>
              <a:rPr lang="fr-FR" sz="2600" b="1" cap="all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SOUS DIMENSIONNE ET EN pleine MUTATION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04"/>
          <a:stretch/>
        </p:blipFill>
        <p:spPr>
          <a:xfrm>
            <a:off x="682733" y="1233980"/>
            <a:ext cx="2973120" cy="467578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AEF146E-D52A-4273-95EA-D6BA88128BBA}"/>
              </a:ext>
            </a:extLst>
          </p:cNvPr>
          <p:cNvSpPr/>
          <p:nvPr/>
        </p:nvSpPr>
        <p:spPr>
          <a:xfrm>
            <a:off x="4855023" y="2609874"/>
            <a:ext cx="8819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800" dirty="0">
                <a:solidFill>
                  <a:schemeClr val="accent1">
                    <a:lumMod val="50000"/>
                  </a:schemeClr>
                </a:solidFill>
                <a:sym typeface="Wingdings"/>
              </a:rPr>
              <a:t></a:t>
            </a:r>
            <a:endParaRPr lang="fr-FR" sz="4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2887A9-C7E9-46FF-A2C2-4D476AA278C8}"/>
              </a:ext>
            </a:extLst>
          </p:cNvPr>
          <p:cNvSpPr/>
          <p:nvPr/>
        </p:nvSpPr>
        <p:spPr>
          <a:xfrm>
            <a:off x="5311429" y="1577952"/>
            <a:ext cx="11849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800" dirty="0">
                <a:solidFill>
                  <a:schemeClr val="accent1">
                    <a:lumMod val="50000"/>
                  </a:schemeClr>
                </a:solidFill>
                <a:sym typeface="Wingdings"/>
              </a:rPr>
              <a:t></a:t>
            </a:r>
            <a:endParaRPr lang="fr-FR" sz="4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FA0E541-4572-4721-8286-9A8154440150}"/>
              </a:ext>
            </a:extLst>
          </p:cNvPr>
          <p:cNvSpPr/>
          <p:nvPr/>
        </p:nvSpPr>
        <p:spPr>
          <a:xfrm>
            <a:off x="7415853" y="1702839"/>
            <a:ext cx="106419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6600" dirty="0">
                <a:solidFill>
                  <a:schemeClr val="accent1">
                    <a:lumMod val="50000"/>
                  </a:schemeClr>
                </a:solidFill>
                <a:sym typeface="Wingdings"/>
              </a:rPr>
              <a:t></a:t>
            </a:r>
            <a:endParaRPr lang="fr-FR" sz="6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2EBC4BA-3395-491A-A5EF-4CD169B9CD46}"/>
              </a:ext>
            </a:extLst>
          </p:cNvPr>
          <p:cNvSpPr/>
          <p:nvPr/>
        </p:nvSpPr>
        <p:spPr>
          <a:xfrm>
            <a:off x="6496369" y="1788960"/>
            <a:ext cx="7344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800" dirty="0">
                <a:solidFill>
                  <a:schemeClr val="accent1">
                    <a:lumMod val="50000"/>
                  </a:schemeClr>
                </a:solidFill>
                <a:sym typeface="Wingdings"/>
              </a:rPr>
              <a:t>@</a:t>
            </a:r>
            <a:endParaRPr lang="fr-FR" sz="4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2" name="Picture 2" descr="Afficher l'image d'origine">
            <a:extLst>
              <a:ext uri="{FF2B5EF4-FFF2-40B4-BE49-F238E27FC236}">
                <a16:creationId xmlns:a16="http://schemas.microsoft.com/office/drawing/2014/main" id="{F6C1D245-9E85-45E0-811A-8802D5626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84" y="715145"/>
            <a:ext cx="1063744" cy="633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3084A1A2-4313-49A7-A9BF-D2B176275857}"/>
              </a:ext>
            </a:extLst>
          </p:cNvPr>
          <p:cNvCxnSpPr>
            <a:cxnSpLocks/>
          </p:cNvCxnSpPr>
          <p:nvPr/>
        </p:nvCxnSpPr>
        <p:spPr>
          <a:xfrm flipH="1">
            <a:off x="3371504" y="3440871"/>
            <a:ext cx="1483519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 15">
            <a:extLst>
              <a:ext uri="{FF2B5EF4-FFF2-40B4-BE49-F238E27FC236}">
                <a16:creationId xmlns:a16="http://schemas.microsoft.com/office/drawing/2014/main" id="{68D2E257-A958-4BFE-8CAA-01C2F9AB9B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508" y="4423005"/>
            <a:ext cx="2238456" cy="91305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16E5041-B948-46F9-AEAF-84EA3B63D2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8827"/>
          <a:stretch/>
        </p:blipFill>
        <p:spPr>
          <a:xfrm>
            <a:off x="6032036" y="2699512"/>
            <a:ext cx="2116773" cy="1274997"/>
          </a:xfrm>
          <a:prstGeom prst="rect">
            <a:avLst/>
          </a:prstGeom>
        </p:spPr>
      </p:pic>
      <p:sp>
        <p:nvSpPr>
          <p:cNvPr id="19" name="Ellipse 18">
            <a:extLst>
              <a:ext uri="{FF2B5EF4-FFF2-40B4-BE49-F238E27FC236}">
                <a16:creationId xmlns:a16="http://schemas.microsoft.com/office/drawing/2014/main" id="{BD089152-823B-447E-9B72-B846DE2A06B4}"/>
              </a:ext>
            </a:extLst>
          </p:cNvPr>
          <p:cNvSpPr/>
          <p:nvPr/>
        </p:nvSpPr>
        <p:spPr>
          <a:xfrm>
            <a:off x="4505343" y="715145"/>
            <a:ext cx="3974704" cy="573949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B19ED20B-BF9C-9E9C-5CBC-20A8D76774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598" y="1270804"/>
            <a:ext cx="2915884" cy="1942025"/>
          </a:xfrm>
          <a:prstGeom prst="rect">
            <a:avLst/>
          </a:prstGeom>
        </p:spPr>
      </p:pic>
      <p:pic>
        <p:nvPicPr>
          <p:cNvPr id="29" name="Espace réservé du contenu 4">
            <a:extLst>
              <a:ext uri="{FF2B5EF4-FFF2-40B4-BE49-F238E27FC236}">
                <a16:creationId xmlns:a16="http://schemas.microsoft.com/office/drawing/2014/main" id="{ACF61833-0E62-2E59-C019-AF39264DB9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010" y="3659711"/>
            <a:ext cx="1165077" cy="1165077"/>
          </a:xfrm>
          <a:prstGeom prst="rect">
            <a:avLst/>
          </a:prstGeom>
        </p:spPr>
      </p:pic>
      <p:pic>
        <p:nvPicPr>
          <p:cNvPr id="30" name="Espace réservé du contenu 4">
            <a:extLst>
              <a:ext uri="{FF2B5EF4-FFF2-40B4-BE49-F238E27FC236}">
                <a16:creationId xmlns:a16="http://schemas.microsoft.com/office/drawing/2014/main" id="{8D2C9932-57E0-29FA-837A-BE562E90E6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790" y="4075150"/>
            <a:ext cx="1165077" cy="1165077"/>
          </a:xfrm>
          <a:prstGeom prst="rect">
            <a:avLst/>
          </a:prstGeom>
        </p:spPr>
      </p:pic>
      <p:pic>
        <p:nvPicPr>
          <p:cNvPr id="31" name="Espace réservé du contenu 4">
            <a:extLst>
              <a:ext uri="{FF2B5EF4-FFF2-40B4-BE49-F238E27FC236}">
                <a16:creationId xmlns:a16="http://schemas.microsoft.com/office/drawing/2014/main" id="{F817424A-E60F-43B8-ED7D-DB43CE548EF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570" y="4409348"/>
            <a:ext cx="1165077" cy="1165077"/>
          </a:xfrm>
          <a:prstGeom prst="rect">
            <a:avLst/>
          </a:prstGeom>
        </p:spPr>
      </p:pic>
      <p:pic>
        <p:nvPicPr>
          <p:cNvPr id="32" name="Espace réservé du contenu 4">
            <a:extLst>
              <a:ext uri="{FF2B5EF4-FFF2-40B4-BE49-F238E27FC236}">
                <a16:creationId xmlns:a16="http://schemas.microsoft.com/office/drawing/2014/main" id="{3D23C379-472B-05A8-8636-0A61528ACB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129" y="4786891"/>
            <a:ext cx="1165077" cy="116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7226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BD3D12-69FB-456A-9432-1FDFD7F5C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>
                <a:solidFill>
                  <a:schemeClr val="accent1">
                    <a:lumMod val="50000"/>
                  </a:schemeClr>
                </a:solidFill>
              </a:rPr>
              <a:t>Vigilances : Etat des lieux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A812FF9-7D4F-4FF0-3CD8-801881A7CD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36000" y="1464234"/>
            <a:ext cx="9120000" cy="4637741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fr-FR" sz="3200" dirty="0" err="1"/>
              <a:t>CRPVs</a:t>
            </a:r>
            <a:r>
              <a:rPr lang="fr-FR" sz="3200" dirty="0"/>
              <a:t> et autres vigilances sanitaires</a:t>
            </a:r>
          </a:p>
          <a:p>
            <a:pPr marL="457200" lvl="1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sz="2400" dirty="0"/>
              <a:t>accès plus direct aux données hospitalières </a:t>
            </a:r>
          </a:p>
          <a:p>
            <a:pPr marL="457200" lvl="1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sz="2400" dirty="0"/>
              <a:t>systèmes informatiques catastrophiques et hétérogènes</a:t>
            </a:r>
          </a:p>
          <a:p>
            <a:pPr>
              <a:spcBef>
                <a:spcPts val="1200"/>
              </a:spcBef>
            </a:pPr>
            <a:r>
              <a:rPr lang="fr-FR" sz="3200" dirty="0"/>
              <a:t>Industrie </a:t>
            </a:r>
          </a:p>
          <a:p>
            <a:pPr marL="457200" lvl="1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sz="2400" dirty="0"/>
              <a:t>système informatique centralisé et performant</a:t>
            </a:r>
          </a:p>
          <a:p>
            <a:pPr marL="457200" lvl="1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sz="2400" dirty="0"/>
              <a:t>échanges d’information E2B entre industriels et avec agences (interopérabilité)</a:t>
            </a:r>
          </a:p>
          <a:p>
            <a:pPr marL="457200" lvl="1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sz="2400" dirty="0"/>
              <a:t>accès aux données plus restreint</a:t>
            </a:r>
          </a:p>
          <a:p>
            <a:pPr>
              <a:spcBef>
                <a:spcPts val="1200"/>
              </a:spcBef>
            </a:pPr>
            <a:endParaRPr lang="fr-FR" sz="3600" dirty="0"/>
          </a:p>
          <a:p>
            <a:pPr>
              <a:spcBef>
                <a:spcPts val="1200"/>
              </a:spcBef>
            </a:pP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7D9C33D-9B47-420A-8E01-C832DD80EF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25000" lnSpcReduction="20000"/>
          </a:bodyPr>
          <a:lstStyle/>
          <a:p>
            <a:pPr>
              <a:lnSpc>
                <a:spcPct val="150000"/>
              </a:lnSpc>
            </a:pP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1062544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33555" y="286296"/>
            <a:ext cx="9120000" cy="480000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ILLUSTRATION IA : ANSM – SYNAPSE- ABCUBE - CRPV</a:t>
            </a:r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201C631A-B026-2F5B-9118-C153DA1920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3"/>
          <a:stretch/>
        </p:blipFill>
        <p:spPr>
          <a:xfrm>
            <a:off x="779676" y="1044354"/>
            <a:ext cx="5316324" cy="3775714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3EB282E6-585D-E564-5C29-31D83D74DD68}"/>
              </a:ext>
            </a:extLst>
          </p:cNvPr>
          <p:cNvGrpSpPr/>
          <p:nvPr/>
        </p:nvGrpSpPr>
        <p:grpSpPr>
          <a:xfrm>
            <a:off x="6183973" y="817511"/>
            <a:ext cx="1782375" cy="2114700"/>
            <a:chOff x="7834285" y="1745208"/>
            <a:chExt cx="3963706" cy="510725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87237A0-78C7-5F84-61CB-0177FD5AFB87}"/>
                </a:ext>
              </a:extLst>
            </p:cNvPr>
            <p:cNvSpPr/>
            <p:nvPr/>
          </p:nvSpPr>
          <p:spPr>
            <a:xfrm>
              <a:off x="7941803" y="1745208"/>
              <a:ext cx="3824869" cy="10537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4F482C88-6209-923C-7965-8158AEACE6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98" t="3072" r="4354" b="2980"/>
            <a:stretch/>
          </p:blipFill>
          <p:spPr>
            <a:xfrm>
              <a:off x="7834285" y="1745208"/>
              <a:ext cx="3963706" cy="5107258"/>
            </a:xfrm>
            <a:prstGeom prst="rect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F507ACC0-14CA-2B32-9149-315C8EAC49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8335" y="3988293"/>
            <a:ext cx="6434185" cy="2376505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4836307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 descr="Une image contenant jouet, graphiques vectoriels&#10;&#10;Description générée automatiquement">
            <a:extLst>
              <a:ext uri="{FF2B5EF4-FFF2-40B4-BE49-F238E27FC236}">
                <a16:creationId xmlns:a16="http://schemas.microsoft.com/office/drawing/2014/main" id="{D8496FC3-95BC-471E-9BB5-84D12EBC26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71" b="52340"/>
          <a:stretch/>
        </p:blipFill>
        <p:spPr>
          <a:xfrm>
            <a:off x="2506787" y="489899"/>
            <a:ext cx="1475257" cy="863776"/>
          </a:xfrm>
          <a:prstGeom prst="rect">
            <a:avLst/>
          </a:prstGeom>
        </p:spPr>
      </p:pic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3936ED55-0041-4B2E-8F24-EF35161674EA}"/>
              </a:ext>
            </a:extLst>
          </p:cNvPr>
          <p:cNvCxnSpPr>
            <a:cxnSpLocks/>
          </p:cNvCxnSpPr>
          <p:nvPr/>
        </p:nvCxnSpPr>
        <p:spPr>
          <a:xfrm flipH="1" flipV="1">
            <a:off x="4373513" y="1271869"/>
            <a:ext cx="2331908" cy="1068523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39836CCD-84B5-43FC-8B85-690DC9538FE9}"/>
              </a:ext>
            </a:extLst>
          </p:cNvPr>
          <p:cNvCxnSpPr>
            <a:cxnSpLocks/>
          </p:cNvCxnSpPr>
          <p:nvPr/>
        </p:nvCxnSpPr>
        <p:spPr>
          <a:xfrm>
            <a:off x="2641369" y="3072147"/>
            <a:ext cx="1051211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>
            <a:extLst>
              <a:ext uri="{FF2B5EF4-FFF2-40B4-BE49-F238E27FC236}">
                <a16:creationId xmlns:a16="http://schemas.microsoft.com/office/drawing/2014/main" id="{B41724AB-7C18-472E-A442-9A835224F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35" y="238642"/>
            <a:ext cx="2151460" cy="141702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5A5D19B-284C-4E85-B9FA-629D0DFC5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037" y="2602191"/>
            <a:ext cx="2259912" cy="1912547"/>
          </a:xfrm>
          <a:prstGeom prst="rect">
            <a:avLst/>
          </a:prstGeom>
        </p:spPr>
      </p:pic>
      <p:pic>
        <p:nvPicPr>
          <p:cNvPr id="1026" name="Picture 2" descr="Calaméo - 1 Pharmacovigilance Formulaire Cerfa (1)">
            <a:extLst>
              <a:ext uri="{FF2B5EF4-FFF2-40B4-BE49-F238E27FC236}">
                <a16:creationId xmlns:a16="http://schemas.microsoft.com/office/drawing/2014/main" id="{81367E99-5B9D-4344-A0C2-77913648B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78" y="4723304"/>
            <a:ext cx="1292238" cy="182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4458C6C3-CC0F-4CCE-B797-CD975C49CEA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2" r="23633"/>
          <a:stretch/>
        </p:blipFill>
        <p:spPr>
          <a:xfrm>
            <a:off x="3828121" y="2576594"/>
            <a:ext cx="1039607" cy="1115737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78639B1A-AE1B-4D9E-8692-CECD20450248}"/>
              </a:ext>
            </a:extLst>
          </p:cNvPr>
          <p:cNvSpPr txBox="1"/>
          <p:nvPr/>
        </p:nvSpPr>
        <p:spPr>
          <a:xfrm>
            <a:off x="2759751" y="3101799"/>
            <a:ext cx="771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email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AC3A46CD-B0D2-49AB-8EA3-22A111C88435}"/>
              </a:ext>
            </a:extLst>
          </p:cNvPr>
          <p:cNvGrpSpPr/>
          <p:nvPr/>
        </p:nvGrpSpPr>
        <p:grpSpPr>
          <a:xfrm>
            <a:off x="4945418" y="3077843"/>
            <a:ext cx="1749495" cy="723507"/>
            <a:chOff x="4945418" y="3077843"/>
            <a:chExt cx="1749495" cy="723507"/>
          </a:xfrm>
        </p:grpSpPr>
        <p:cxnSp>
          <p:nvCxnSpPr>
            <p:cNvPr id="15" name="Connecteur droit avec flèche 14">
              <a:extLst>
                <a:ext uri="{FF2B5EF4-FFF2-40B4-BE49-F238E27FC236}">
                  <a16:creationId xmlns:a16="http://schemas.microsoft.com/office/drawing/2014/main" id="{7EBF4B64-4E9F-4B76-ACDF-D57AF36C3835}"/>
                </a:ext>
              </a:extLst>
            </p:cNvPr>
            <p:cNvCxnSpPr>
              <a:cxnSpLocks/>
            </p:cNvCxnSpPr>
            <p:nvPr/>
          </p:nvCxnSpPr>
          <p:spPr>
            <a:xfrm>
              <a:off x="4974410" y="3077843"/>
              <a:ext cx="1565728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7196C434-E66E-49EE-94E6-7DE943B7EEA8}"/>
                </a:ext>
              </a:extLst>
            </p:cNvPr>
            <p:cNvSpPr txBox="1"/>
            <p:nvPr/>
          </p:nvSpPr>
          <p:spPr>
            <a:xfrm>
              <a:off x="4945418" y="3155019"/>
              <a:ext cx="17494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Téléchargement email</a:t>
              </a:r>
            </a:p>
          </p:txBody>
        </p:sp>
      </p:grpSp>
      <p:pic>
        <p:nvPicPr>
          <p:cNvPr id="46" name="Image 45">
            <a:extLst>
              <a:ext uri="{FF2B5EF4-FFF2-40B4-BE49-F238E27FC236}">
                <a16:creationId xmlns:a16="http://schemas.microsoft.com/office/drawing/2014/main" id="{16F9C212-7835-4101-8D05-E75C16F249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2054" y="4267785"/>
            <a:ext cx="3858392" cy="1114299"/>
          </a:xfrm>
          <a:prstGeom prst="rect">
            <a:avLst/>
          </a:prstGeom>
        </p:spPr>
      </p:pic>
      <p:sp>
        <p:nvSpPr>
          <p:cNvPr id="53" name="ZoneTexte 52">
            <a:extLst>
              <a:ext uri="{FF2B5EF4-FFF2-40B4-BE49-F238E27FC236}">
                <a16:creationId xmlns:a16="http://schemas.microsoft.com/office/drawing/2014/main" id="{98A7911C-73FD-4D86-9D63-8C8E25297A93}"/>
              </a:ext>
            </a:extLst>
          </p:cNvPr>
          <p:cNvSpPr txBox="1"/>
          <p:nvPr/>
        </p:nvSpPr>
        <p:spPr>
          <a:xfrm>
            <a:off x="6661606" y="1109981"/>
            <a:ext cx="3023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Evaluation pharmacologique et médicale / Imputabilité</a:t>
            </a: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354AE9D1-2574-48AA-9508-C71DA6542185}"/>
              </a:ext>
            </a:extLst>
          </p:cNvPr>
          <p:cNvCxnSpPr>
            <a:cxnSpLocks/>
          </p:cNvCxnSpPr>
          <p:nvPr/>
        </p:nvCxnSpPr>
        <p:spPr>
          <a:xfrm flipV="1">
            <a:off x="9202613" y="1878681"/>
            <a:ext cx="1044165" cy="781201"/>
          </a:xfrm>
          <a:prstGeom prst="straightConnector1">
            <a:avLst/>
          </a:prstGeom>
          <a:ln w="571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37">
            <a:extLst>
              <a:ext uri="{FF2B5EF4-FFF2-40B4-BE49-F238E27FC236}">
                <a16:creationId xmlns:a16="http://schemas.microsoft.com/office/drawing/2014/main" id="{2AB18D13-7213-4ACD-B4D0-4468D1882D42}"/>
              </a:ext>
            </a:extLst>
          </p:cNvPr>
          <p:cNvSpPr txBox="1"/>
          <p:nvPr/>
        </p:nvSpPr>
        <p:spPr>
          <a:xfrm>
            <a:off x="9823137" y="885305"/>
            <a:ext cx="2452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SIGNAL DE SECURITE</a:t>
            </a:r>
          </a:p>
          <a:p>
            <a:pPr algn="ctr"/>
            <a:r>
              <a:rPr lang="fr-FR" b="1" dirty="0">
                <a:solidFill>
                  <a:srgbClr val="FF0000"/>
                </a:solidFill>
              </a:rPr>
              <a:t>(cas marquants)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90C8713E-B59D-4896-B076-EEA16981D0ED}"/>
              </a:ext>
            </a:extLst>
          </p:cNvPr>
          <p:cNvGrpSpPr/>
          <p:nvPr/>
        </p:nvGrpSpPr>
        <p:grpSpPr>
          <a:xfrm>
            <a:off x="7140671" y="1998746"/>
            <a:ext cx="1960370" cy="2224072"/>
            <a:chOff x="7140671" y="1998746"/>
            <a:chExt cx="1960370" cy="2224072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BCB7A7B0-C097-4356-A3DC-83F3DA23A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0671" y="2483613"/>
              <a:ext cx="1622897" cy="1739205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0179A7F0-C866-4168-99E9-6FB14E195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9740" y="1998746"/>
              <a:ext cx="961301" cy="831807"/>
            </a:xfrm>
            <a:prstGeom prst="rect">
              <a:avLst/>
            </a:prstGeom>
          </p:spPr>
        </p:pic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314D40F3-CDBB-48F7-A0C0-70E27D58C405}"/>
              </a:ext>
            </a:extLst>
          </p:cNvPr>
          <p:cNvGrpSpPr/>
          <p:nvPr/>
        </p:nvGrpSpPr>
        <p:grpSpPr>
          <a:xfrm>
            <a:off x="9185084" y="2088835"/>
            <a:ext cx="2898941" cy="1865376"/>
            <a:chOff x="9185084" y="2088835"/>
            <a:chExt cx="2898941" cy="1865376"/>
          </a:xfrm>
        </p:grpSpPr>
        <p:cxnSp>
          <p:nvCxnSpPr>
            <p:cNvPr id="28" name="Connecteur droit avec flèche 27">
              <a:extLst>
                <a:ext uri="{FF2B5EF4-FFF2-40B4-BE49-F238E27FC236}">
                  <a16:creationId xmlns:a16="http://schemas.microsoft.com/office/drawing/2014/main" id="{17B0BE2E-3ED6-402B-9131-E5F02EF683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81960" y="2974499"/>
              <a:ext cx="914364" cy="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5DB28FCC-6364-4FD3-8803-748096D72296}"/>
                </a:ext>
              </a:extLst>
            </p:cNvPr>
            <p:cNvGrpSpPr/>
            <p:nvPr/>
          </p:nvGrpSpPr>
          <p:grpSpPr>
            <a:xfrm>
              <a:off x="10218649" y="2088835"/>
              <a:ext cx="1865376" cy="1865376"/>
              <a:chOff x="5163312" y="2496312"/>
              <a:chExt cx="1865376" cy="1865376"/>
            </a:xfrm>
          </p:grpSpPr>
          <p:pic>
            <p:nvPicPr>
              <p:cNvPr id="16" name="Image 15">
                <a:extLst>
                  <a:ext uri="{FF2B5EF4-FFF2-40B4-BE49-F238E27FC236}">
                    <a16:creationId xmlns:a16="http://schemas.microsoft.com/office/drawing/2014/main" id="{B0B91DCE-254F-4399-8532-A4FF8EA0C5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92" r="23633"/>
              <a:stretch/>
            </p:blipFill>
            <p:spPr>
              <a:xfrm>
                <a:off x="5314134" y="2795536"/>
                <a:ext cx="1039607" cy="1115737"/>
              </a:xfrm>
              <a:prstGeom prst="rect">
                <a:avLst/>
              </a:prstGeom>
            </p:spPr>
          </p:pic>
          <p:pic>
            <p:nvPicPr>
              <p:cNvPr id="12" name="Image 11">
                <a:extLst>
                  <a:ext uri="{FF2B5EF4-FFF2-40B4-BE49-F238E27FC236}">
                    <a16:creationId xmlns:a16="http://schemas.microsoft.com/office/drawing/2014/main" id="{3B9C24AC-76D5-4BD7-83CE-F994311B54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63312" y="2496312"/>
                <a:ext cx="1865376" cy="1865376"/>
              </a:xfrm>
              <a:prstGeom prst="rect">
                <a:avLst/>
              </a:prstGeom>
            </p:spPr>
          </p:pic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80A1873D-324D-46F4-A305-5AEC7020D2E2}"/>
                  </a:ext>
                </a:extLst>
              </p:cNvPr>
              <p:cNvSpPr txBox="1"/>
              <p:nvPr/>
            </p:nvSpPr>
            <p:spPr>
              <a:xfrm rot="10800000" flipH="1" flipV="1">
                <a:off x="5684008" y="3541941"/>
                <a:ext cx="8428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b="1" dirty="0"/>
                  <a:t>ANPV</a:t>
                </a:r>
              </a:p>
            </p:txBody>
          </p:sp>
          <p:pic>
            <p:nvPicPr>
              <p:cNvPr id="19" name="Image 18">
                <a:extLst>
                  <a:ext uri="{FF2B5EF4-FFF2-40B4-BE49-F238E27FC236}">
                    <a16:creationId xmlns:a16="http://schemas.microsoft.com/office/drawing/2014/main" id="{C8C9CFB3-35BC-49F2-B77B-33D09CFF88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68539" y="2629621"/>
                <a:ext cx="1265082" cy="434345"/>
              </a:xfrm>
              <a:prstGeom prst="rect">
                <a:avLst/>
              </a:prstGeom>
            </p:spPr>
          </p:pic>
        </p:grp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88850FBA-C01A-41BB-B0D7-94B0CB3521C0}"/>
                </a:ext>
              </a:extLst>
            </p:cNvPr>
            <p:cNvSpPr txBox="1"/>
            <p:nvPr/>
          </p:nvSpPr>
          <p:spPr>
            <a:xfrm>
              <a:off x="9185084" y="3094565"/>
              <a:ext cx="10616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E2B(R3)</a:t>
              </a:r>
            </a:p>
          </p:txBody>
        </p:sp>
      </p:grp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E0128C81-AEED-4622-BD86-D1145C8A7A84}"/>
              </a:ext>
            </a:extLst>
          </p:cNvPr>
          <p:cNvCxnSpPr>
            <a:cxnSpLocks/>
          </p:cNvCxnSpPr>
          <p:nvPr/>
        </p:nvCxnSpPr>
        <p:spPr>
          <a:xfrm>
            <a:off x="1243452" y="1783923"/>
            <a:ext cx="0" cy="69969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>
            <a:extLst>
              <a:ext uri="{FF2B5EF4-FFF2-40B4-BE49-F238E27FC236}">
                <a16:creationId xmlns:a16="http://schemas.microsoft.com/office/drawing/2014/main" id="{6E3DD599-3F68-4AE4-BC60-DA40B9BDAA57}"/>
              </a:ext>
            </a:extLst>
          </p:cNvPr>
          <p:cNvSpPr txBox="1"/>
          <p:nvPr/>
        </p:nvSpPr>
        <p:spPr>
          <a:xfrm>
            <a:off x="1302925" y="1875282"/>
            <a:ext cx="781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saisie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EF443575-3FAA-4618-A4F7-EE351F6E92A9}"/>
              </a:ext>
            </a:extLst>
          </p:cNvPr>
          <p:cNvGrpSpPr/>
          <p:nvPr/>
        </p:nvGrpSpPr>
        <p:grpSpPr>
          <a:xfrm>
            <a:off x="6140028" y="5511472"/>
            <a:ext cx="5197054" cy="1293286"/>
            <a:chOff x="6140028" y="5511472"/>
            <a:chExt cx="5197054" cy="1293286"/>
          </a:xfrm>
        </p:grpSpPr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C53DF60F-2B4D-4F97-81AF-AFCD86C79B48}"/>
                </a:ext>
              </a:extLst>
            </p:cNvPr>
            <p:cNvSpPr txBox="1"/>
            <p:nvPr/>
          </p:nvSpPr>
          <p:spPr>
            <a:xfrm>
              <a:off x="6540138" y="5553382"/>
              <a:ext cx="295239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u="sng" dirty="0"/>
                <a:t>Données non sensibles</a:t>
              </a:r>
            </a:p>
            <a:p>
              <a:r>
                <a:rPr lang="fr-FR" dirty="0"/>
                <a:t>Notificateur </a:t>
              </a:r>
            </a:p>
            <a:p>
              <a:r>
                <a:rPr lang="fr-FR" dirty="0"/>
                <a:t>Patient</a:t>
              </a:r>
            </a:p>
            <a:p>
              <a:r>
                <a:rPr lang="fr-FR" dirty="0"/>
                <a:t>Antécédents</a:t>
              </a:r>
            </a:p>
          </p:txBody>
        </p: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88949A27-FBC5-46CD-8E81-07BBB5465695}"/>
                </a:ext>
              </a:extLst>
            </p:cNvPr>
            <p:cNvSpPr txBox="1"/>
            <p:nvPr/>
          </p:nvSpPr>
          <p:spPr>
            <a:xfrm>
              <a:off x="8974608" y="5544689"/>
              <a:ext cx="236247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u="sng" dirty="0">
                  <a:solidFill>
                    <a:srgbClr val="FF0000"/>
                  </a:solidFill>
                </a:rPr>
                <a:t>Données sensibles</a:t>
              </a:r>
              <a:r>
                <a:rPr lang="fr-FR" dirty="0">
                  <a:solidFill>
                    <a:srgbClr val="FF0000"/>
                  </a:solidFill>
                </a:rPr>
                <a:t> Médicaments suspects</a:t>
              </a:r>
            </a:p>
            <a:p>
              <a:r>
                <a:rPr lang="fr-FR" dirty="0">
                  <a:solidFill>
                    <a:srgbClr val="FF0000"/>
                  </a:solidFill>
                </a:rPr>
                <a:t>Effets</a:t>
              </a:r>
            </a:p>
            <a:p>
              <a:r>
                <a:rPr lang="fr-FR" dirty="0">
                  <a:solidFill>
                    <a:srgbClr val="FF0000"/>
                  </a:solidFill>
                </a:rPr>
                <a:t>Imputabilité</a:t>
              </a: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00F734C-6F8E-4FEF-ABBD-1ADF2E7F7E92}"/>
                </a:ext>
              </a:extLst>
            </p:cNvPr>
            <p:cNvSpPr/>
            <p:nvPr/>
          </p:nvSpPr>
          <p:spPr>
            <a:xfrm>
              <a:off x="6540138" y="5529517"/>
              <a:ext cx="4796944" cy="1260000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044E35EF-7E93-4AA8-B2E0-91F98E043707}"/>
                </a:ext>
              </a:extLst>
            </p:cNvPr>
            <p:cNvSpPr txBox="1"/>
            <p:nvPr/>
          </p:nvSpPr>
          <p:spPr>
            <a:xfrm rot="16200000">
              <a:off x="5709385" y="5942115"/>
              <a:ext cx="1293286" cy="432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/>
                <a:t>ICSR</a:t>
              </a:r>
            </a:p>
          </p:txBody>
        </p:sp>
      </p:grpSp>
      <p:sp>
        <p:nvSpPr>
          <p:cNvPr id="33" name="ZoneTexte 32">
            <a:extLst>
              <a:ext uri="{FF2B5EF4-FFF2-40B4-BE49-F238E27FC236}">
                <a16:creationId xmlns:a16="http://schemas.microsoft.com/office/drawing/2014/main" id="{064C2AD3-2998-4596-AACE-08C26FACA726}"/>
              </a:ext>
            </a:extLst>
          </p:cNvPr>
          <p:cNvSpPr txBox="1"/>
          <p:nvPr/>
        </p:nvSpPr>
        <p:spPr>
          <a:xfrm rot="1487762">
            <a:off x="4867830" y="1184470"/>
            <a:ext cx="1663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Documentation médicale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B62CE1E7-F985-4D22-9F93-F32CA0F5D64D}"/>
              </a:ext>
            </a:extLst>
          </p:cNvPr>
          <p:cNvSpPr txBox="1"/>
          <p:nvPr/>
        </p:nvSpPr>
        <p:spPr>
          <a:xfrm rot="1438587">
            <a:off x="4451632" y="1814080"/>
            <a:ext cx="1758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Aide PEC </a:t>
            </a:r>
            <a:r>
              <a:rPr lang="fr-FR" dirty="0" err="1">
                <a:solidFill>
                  <a:srgbClr val="FF0000"/>
                </a:solidFill>
              </a:rPr>
              <a:t>thérap</a:t>
            </a:r>
            <a:endParaRPr lang="fr-FR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Encre 9">
                <a:extLst>
                  <a:ext uri="{FF2B5EF4-FFF2-40B4-BE49-F238E27FC236}">
                    <a16:creationId xmlns:a16="http://schemas.microsoft.com/office/drawing/2014/main" id="{5D2784C2-E982-475C-AEB7-BFD3B8D29911}"/>
                  </a:ext>
                </a:extLst>
              </p14:cNvPr>
              <p14:cNvContentPartPr/>
              <p14:nvPr/>
            </p14:nvContentPartPr>
            <p14:xfrm>
              <a:off x="907543" y="4211469"/>
              <a:ext cx="243000" cy="37440"/>
            </p14:xfrm>
          </p:contentPart>
        </mc:Choice>
        <mc:Fallback xmlns="">
          <p:pic>
            <p:nvPicPr>
              <p:cNvPr id="10" name="Encre 9">
                <a:extLst>
                  <a:ext uri="{FF2B5EF4-FFF2-40B4-BE49-F238E27FC236}">
                    <a16:creationId xmlns:a16="http://schemas.microsoft.com/office/drawing/2014/main" id="{5D2784C2-E982-475C-AEB7-BFD3B8D29911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89903" y="4175829"/>
                <a:ext cx="278640" cy="10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Encre 13">
                <a:extLst>
                  <a:ext uri="{FF2B5EF4-FFF2-40B4-BE49-F238E27FC236}">
                    <a16:creationId xmlns:a16="http://schemas.microsoft.com/office/drawing/2014/main" id="{56ABD8B2-2D88-4856-9788-55D036CE931F}"/>
                  </a:ext>
                </a:extLst>
              </p14:cNvPr>
              <p14:cNvContentPartPr/>
              <p14:nvPr/>
            </p14:nvContentPartPr>
            <p14:xfrm>
              <a:off x="900343" y="4328109"/>
              <a:ext cx="255960" cy="29880"/>
            </p14:xfrm>
          </p:contentPart>
        </mc:Choice>
        <mc:Fallback xmlns="">
          <p:pic>
            <p:nvPicPr>
              <p:cNvPr id="14" name="Encre 13">
                <a:extLst>
                  <a:ext uri="{FF2B5EF4-FFF2-40B4-BE49-F238E27FC236}">
                    <a16:creationId xmlns:a16="http://schemas.microsoft.com/office/drawing/2014/main" id="{56ABD8B2-2D88-4856-9788-55D036CE931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82343" y="4292469"/>
                <a:ext cx="291600" cy="10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4AFC844A-62A9-42BD-A547-40084BD9DD9C}"/>
                  </a:ext>
                </a:extLst>
              </p14:cNvPr>
              <p14:cNvContentPartPr/>
              <p14:nvPr/>
            </p14:nvContentPartPr>
            <p14:xfrm>
              <a:off x="6916663" y="4554909"/>
              <a:ext cx="231120" cy="2340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4AFC844A-62A9-42BD-A547-40084BD9DD9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898663" y="4518909"/>
                <a:ext cx="266760" cy="9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5" name="Encre 24">
                <a:extLst>
                  <a:ext uri="{FF2B5EF4-FFF2-40B4-BE49-F238E27FC236}">
                    <a16:creationId xmlns:a16="http://schemas.microsoft.com/office/drawing/2014/main" id="{EE8742E5-596D-4771-9172-EA2B7DCEFA10}"/>
                  </a:ext>
                </a:extLst>
              </p14:cNvPr>
              <p14:cNvContentPartPr/>
              <p14:nvPr/>
            </p14:nvContentPartPr>
            <p14:xfrm>
              <a:off x="7555303" y="4617549"/>
              <a:ext cx="299160" cy="32760"/>
            </p14:xfrm>
          </p:contentPart>
        </mc:Choice>
        <mc:Fallback xmlns="">
          <p:pic>
            <p:nvPicPr>
              <p:cNvPr id="25" name="Encre 24">
                <a:extLst>
                  <a:ext uri="{FF2B5EF4-FFF2-40B4-BE49-F238E27FC236}">
                    <a16:creationId xmlns:a16="http://schemas.microsoft.com/office/drawing/2014/main" id="{EE8742E5-596D-4771-9172-EA2B7DCEFA10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537303" y="4581549"/>
                <a:ext cx="334800" cy="104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980186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 descr="Une image contenant jouet, graphiques vectoriels&#10;&#10;Description générée automatiquement">
            <a:extLst>
              <a:ext uri="{FF2B5EF4-FFF2-40B4-BE49-F238E27FC236}">
                <a16:creationId xmlns:a16="http://schemas.microsoft.com/office/drawing/2014/main" id="{D8496FC3-95BC-471E-9BB5-84D12EBC26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71" b="52340"/>
          <a:stretch/>
        </p:blipFill>
        <p:spPr>
          <a:xfrm>
            <a:off x="2506787" y="489899"/>
            <a:ext cx="1475257" cy="863776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CB7A7B0-C097-4356-A3DC-83F3DA23A9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748" y="366707"/>
            <a:ext cx="1622897" cy="1739205"/>
          </a:xfrm>
          <a:prstGeom prst="rect">
            <a:avLst/>
          </a:prstGeom>
        </p:spPr>
      </p:pic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17B0BE2E-3ED6-402B-9131-E5F02EF68390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8369219" y="3021523"/>
            <a:ext cx="184943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39836CCD-84B5-43FC-8B85-690DC9538FE9}"/>
              </a:ext>
            </a:extLst>
          </p:cNvPr>
          <p:cNvCxnSpPr>
            <a:cxnSpLocks/>
          </p:cNvCxnSpPr>
          <p:nvPr/>
        </p:nvCxnSpPr>
        <p:spPr>
          <a:xfrm>
            <a:off x="2641369" y="3072147"/>
            <a:ext cx="1051211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>
            <a:extLst>
              <a:ext uri="{FF2B5EF4-FFF2-40B4-BE49-F238E27FC236}">
                <a16:creationId xmlns:a16="http://schemas.microsoft.com/office/drawing/2014/main" id="{B41724AB-7C18-472E-A442-9A835224F6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935" y="238642"/>
            <a:ext cx="2151460" cy="141702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5A5D19B-284C-4E85-B9FA-629D0DFC53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037" y="2602191"/>
            <a:ext cx="2259912" cy="1912547"/>
          </a:xfrm>
          <a:prstGeom prst="rect">
            <a:avLst/>
          </a:prstGeom>
        </p:spPr>
      </p:pic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7EBF4B64-4E9F-4B76-ACDF-D57AF36C3835}"/>
              </a:ext>
            </a:extLst>
          </p:cNvPr>
          <p:cNvCxnSpPr>
            <a:cxnSpLocks/>
          </p:cNvCxnSpPr>
          <p:nvPr/>
        </p:nvCxnSpPr>
        <p:spPr>
          <a:xfrm flipV="1">
            <a:off x="6119556" y="2189922"/>
            <a:ext cx="0" cy="711406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5DB28FCC-6364-4FD3-8803-748096D72296}"/>
              </a:ext>
            </a:extLst>
          </p:cNvPr>
          <p:cNvGrpSpPr/>
          <p:nvPr/>
        </p:nvGrpSpPr>
        <p:grpSpPr>
          <a:xfrm>
            <a:off x="10218649" y="2088835"/>
            <a:ext cx="1865376" cy="1865376"/>
            <a:chOff x="5163312" y="2496312"/>
            <a:chExt cx="1865376" cy="1865376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B0B91DCE-254F-4399-8532-A4FF8EA0C5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92" r="23633"/>
            <a:stretch/>
          </p:blipFill>
          <p:spPr>
            <a:xfrm>
              <a:off x="5314134" y="2795536"/>
              <a:ext cx="1039607" cy="1115737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3B9C24AC-76D5-4BD7-83CE-F994311B5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3312" y="2496312"/>
              <a:ext cx="1865376" cy="1865376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0A1873D-324D-46F4-A305-5AEC7020D2E2}"/>
                </a:ext>
              </a:extLst>
            </p:cNvPr>
            <p:cNvSpPr txBox="1"/>
            <p:nvPr/>
          </p:nvSpPr>
          <p:spPr>
            <a:xfrm rot="10800000" flipH="1" flipV="1">
              <a:off x="5684008" y="3541941"/>
              <a:ext cx="8428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/>
                <a:t>ANPV</a:t>
              </a:r>
            </a:p>
          </p:txBody>
        </p:sp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C8C9CFB3-35BC-49F2-B77B-33D09CFF8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8539" y="2629621"/>
              <a:ext cx="1265082" cy="434345"/>
            </a:xfrm>
            <a:prstGeom prst="rect">
              <a:avLst/>
            </a:prstGeom>
          </p:spPr>
        </p:pic>
      </p:grpSp>
      <p:pic>
        <p:nvPicPr>
          <p:cNvPr id="1026" name="Picture 2" descr="Calaméo - 1 Pharmacovigilance Formulaire Cerfa (1)">
            <a:extLst>
              <a:ext uri="{FF2B5EF4-FFF2-40B4-BE49-F238E27FC236}">
                <a16:creationId xmlns:a16="http://schemas.microsoft.com/office/drawing/2014/main" id="{81367E99-5B9D-4344-A0C2-77913648B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78" y="4723304"/>
            <a:ext cx="1292238" cy="182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ZoneTexte 52">
            <a:extLst>
              <a:ext uri="{FF2B5EF4-FFF2-40B4-BE49-F238E27FC236}">
                <a16:creationId xmlns:a16="http://schemas.microsoft.com/office/drawing/2014/main" id="{98A7911C-73FD-4D86-9D63-8C8E25297A93}"/>
              </a:ext>
            </a:extLst>
          </p:cNvPr>
          <p:cNvSpPr txBox="1"/>
          <p:nvPr/>
        </p:nvSpPr>
        <p:spPr>
          <a:xfrm>
            <a:off x="6623471" y="1058827"/>
            <a:ext cx="3023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Evaluation pharmacologique et médicale / Imputabilité</a:t>
            </a: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354AE9D1-2574-48AA-9508-C71DA6542185}"/>
              </a:ext>
            </a:extLst>
          </p:cNvPr>
          <p:cNvCxnSpPr>
            <a:cxnSpLocks/>
            <a:endCxn id="38" idx="1"/>
          </p:cNvCxnSpPr>
          <p:nvPr/>
        </p:nvCxnSpPr>
        <p:spPr>
          <a:xfrm flipV="1">
            <a:off x="7607991" y="570665"/>
            <a:ext cx="2125469" cy="331858"/>
          </a:xfrm>
          <a:prstGeom prst="straightConnector1">
            <a:avLst/>
          </a:prstGeom>
          <a:ln w="571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37">
            <a:extLst>
              <a:ext uri="{FF2B5EF4-FFF2-40B4-BE49-F238E27FC236}">
                <a16:creationId xmlns:a16="http://schemas.microsoft.com/office/drawing/2014/main" id="{2AB18D13-7213-4ACD-B4D0-4468D1882D42}"/>
              </a:ext>
            </a:extLst>
          </p:cNvPr>
          <p:cNvSpPr txBox="1"/>
          <p:nvPr/>
        </p:nvSpPr>
        <p:spPr>
          <a:xfrm>
            <a:off x="9733460" y="247499"/>
            <a:ext cx="2452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SIGNAL DE SECURITE</a:t>
            </a:r>
          </a:p>
          <a:p>
            <a:pPr algn="ctr"/>
            <a:r>
              <a:rPr lang="fr-FR" b="1" dirty="0">
                <a:solidFill>
                  <a:srgbClr val="FF0000"/>
                </a:solidFill>
              </a:rPr>
              <a:t>(cas marquants)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179A7F0-C866-4168-99E9-6FB14E19519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556" y="44653"/>
            <a:ext cx="961301" cy="831807"/>
          </a:xfrm>
          <a:prstGeom prst="rect">
            <a:avLst/>
          </a:prstGeom>
        </p:spPr>
      </p:pic>
      <p:sp>
        <p:nvSpPr>
          <p:cNvPr id="44" name="ZoneTexte 43">
            <a:extLst>
              <a:ext uri="{FF2B5EF4-FFF2-40B4-BE49-F238E27FC236}">
                <a16:creationId xmlns:a16="http://schemas.microsoft.com/office/drawing/2014/main" id="{88850FBA-C01A-41BB-B0D7-94B0CB3521C0}"/>
              </a:ext>
            </a:extLst>
          </p:cNvPr>
          <p:cNvSpPr txBox="1"/>
          <p:nvPr/>
        </p:nvSpPr>
        <p:spPr>
          <a:xfrm>
            <a:off x="8671766" y="3169892"/>
            <a:ext cx="1061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E2B(R3)</a:t>
            </a:r>
          </a:p>
        </p:txBody>
      </p: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E0128C81-AEED-4622-BD86-D1145C8A7A84}"/>
              </a:ext>
            </a:extLst>
          </p:cNvPr>
          <p:cNvCxnSpPr>
            <a:cxnSpLocks/>
          </p:cNvCxnSpPr>
          <p:nvPr/>
        </p:nvCxnSpPr>
        <p:spPr>
          <a:xfrm>
            <a:off x="1243452" y="1783923"/>
            <a:ext cx="0" cy="69969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>
            <a:extLst>
              <a:ext uri="{FF2B5EF4-FFF2-40B4-BE49-F238E27FC236}">
                <a16:creationId xmlns:a16="http://schemas.microsoft.com/office/drawing/2014/main" id="{6E3DD599-3F68-4AE4-BC60-DA40B9BDAA57}"/>
              </a:ext>
            </a:extLst>
          </p:cNvPr>
          <p:cNvSpPr txBox="1"/>
          <p:nvPr/>
        </p:nvSpPr>
        <p:spPr>
          <a:xfrm>
            <a:off x="1302925" y="1875282"/>
            <a:ext cx="781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saisie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EC79C4-3864-4001-BFDD-DCD0882ACEBA}"/>
              </a:ext>
            </a:extLst>
          </p:cNvPr>
          <p:cNvSpPr/>
          <p:nvPr/>
        </p:nvSpPr>
        <p:spPr>
          <a:xfrm>
            <a:off x="3749557" y="2602540"/>
            <a:ext cx="4420405" cy="118364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6" name="Image 35" descr="Une image contenant texte&#10;&#10;Description générée automatiquement">
            <a:extLst>
              <a:ext uri="{FF2B5EF4-FFF2-40B4-BE49-F238E27FC236}">
                <a16:creationId xmlns:a16="http://schemas.microsoft.com/office/drawing/2014/main" id="{9130E479-A0A5-4BEC-B344-8F8C5A871A9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281" y="2700437"/>
            <a:ext cx="1357635" cy="46763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E830E63-F20F-4DFA-88E9-6BF37061735E}"/>
              </a:ext>
            </a:extLst>
          </p:cNvPr>
          <p:cNvSpPr txBox="1"/>
          <p:nvPr/>
        </p:nvSpPr>
        <p:spPr>
          <a:xfrm>
            <a:off x="4757339" y="3335422"/>
            <a:ext cx="2356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INTAKE (SAS Transfert)</a:t>
            </a: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57F4A0F9-B07E-41EF-89C2-D4DC878F885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67390" y="4851209"/>
            <a:ext cx="1996613" cy="693480"/>
          </a:xfrm>
          <a:prstGeom prst="rect">
            <a:avLst/>
          </a:prstGeom>
        </p:spPr>
      </p:pic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EFB2E908-4FF0-498D-9D82-113E06E0EE9E}"/>
              </a:ext>
            </a:extLst>
          </p:cNvPr>
          <p:cNvCxnSpPr>
            <a:cxnSpLocks/>
          </p:cNvCxnSpPr>
          <p:nvPr/>
        </p:nvCxnSpPr>
        <p:spPr>
          <a:xfrm flipV="1">
            <a:off x="4315301" y="3954211"/>
            <a:ext cx="0" cy="711406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ZoneTexte 38">
            <a:extLst>
              <a:ext uri="{FF2B5EF4-FFF2-40B4-BE49-F238E27FC236}">
                <a16:creationId xmlns:a16="http://schemas.microsoft.com/office/drawing/2014/main" id="{D079ED47-5F2E-4187-A873-3B1195AB1758}"/>
              </a:ext>
            </a:extLst>
          </p:cNvPr>
          <p:cNvSpPr txBox="1"/>
          <p:nvPr/>
        </p:nvSpPr>
        <p:spPr>
          <a:xfrm>
            <a:off x="3597384" y="5631302"/>
            <a:ext cx="2196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Algo IA : proposition</a:t>
            </a:r>
          </a:p>
          <a:p>
            <a:r>
              <a:rPr lang="fr-FR" dirty="0">
                <a:solidFill>
                  <a:srgbClr val="FF0000"/>
                </a:solidFill>
              </a:rPr>
              <a:t>Effet (PT) et Gravité</a:t>
            </a:r>
          </a:p>
        </p:txBody>
      </p: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5D84DA15-5C11-490B-9DEC-3506AFF753F9}"/>
              </a:ext>
            </a:extLst>
          </p:cNvPr>
          <p:cNvCxnSpPr>
            <a:cxnSpLocks/>
          </p:cNvCxnSpPr>
          <p:nvPr/>
        </p:nvCxnSpPr>
        <p:spPr>
          <a:xfrm flipH="1" flipV="1">
            <a:off x="6882540" y="1997840"/>
            <a:ext cx="3334318" cy="53853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6913DF0D-DE05-43C5-83A5-AD0AE7E596AC}"/>
              </a:ext>
            </a:extLst>
          </p:cNvPr>
          <p:cNvCxnSpPr>
            <a:cxnSpLocks/>
          </p:cNvCxnSpPr>
          <p:nvPr/>
        </p:nvCxnSpPr>
        <p:spPr>
          <a:xfrm>
            <a:off x="4038402" y="1112658"/>
            <a:ext cx="905604" cy="241017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Image 53">
            <a:extLst>
              <a:ext uri="{FF2B5EF4-FFF2-40B4-BE49-F238E27FC236}">
                <a16:creationId xmlns:a16="http://schemas.microsoft.com/office/drawing/2014/main" id="{EBB76137-FFED-4E5C-819D-0FB3304673A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52054" y="4267785"/>
            <a:ext cx="3858392" cy="1114299"/>
          </a:xfrm>
          <a:prstGeom prst="rect">
            <a:avLst/>
          </a:prstGeom>
        </p:spPr>
      </p:pic>
      <p:sp>
        <p:nvSpPr>
          <p:cNvPr id="55" name="ZoneTexte 54">
            <a:extLst>
              <a:ext uri="{FF2B5EF4-FFF2-40B4-BE49-F238E27FC236}">
                <a16:creationId xmlns:a16="http://schemas.microsoft.com/office/drawing/2014/main" id="{2942C4BB-8187-419A-B3FC-EAE68441843D}"/>
              </a:ext>
            </a:extLst>
          </p:cNvPr>
          <p:cNvSpPr txBox="1"/>
          <p:nvPr/>
        </p:nvSpPr>
        <p:spPr>
          <a:xfrm>
            <a:off x="6540138" y="5553382"/>
            <a:ext cx="29523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/>
              <a:t>Données non sensibles</a:t>
            </a:r>
          </a:p>
          <a:p>
            <a:r>
              <a:rPr lang="fr-FR" dirty="0"/>
              <a:t>Notificateur </a:t>
            </a:r>
          </a:p>
          <a:p>
            <a:r>
              <a:rPr lang="fr-FR" dirty="0"/>
              <a:t>Patient</a:t>
            </a:r>
          </a:p>
          <a:p>
            <a:r>
              <a:rPr lang="fr-FR" dirty="0"/>
              <a:t>Antécédents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FAD05B14-0722-46F1-A2F6-8CD0C5446C61}"/>
              </a:ext>
            </a:extLst>
          </p:cNvPr>
          <p:cNvSpPr txBox="1"/>
          <p:nvPr/>
        </p:nvSpPr>
        <p:spPr>
          <a:xfrm>
            <a:off x="8974608" y="5544689"/>
            <a:ext cx="23624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>
                <a:solidFill>
                  <a:srgbClr val="FF0000"/>
                </a:solidFill>
              </a:rPr>
              <a:t>Données sensibles</a:t>
            </a:r>
            <a:r>
              <a:rPr lang="fr-FR" dirty="0">
                <a:solidFill>
                  <a:srgbClr val="FF0000"/>
                </a:solidFill>
              </a:rPr>
              <a:t> Médicaments suspects</a:t>
            </a:r>
          </a:p>
          <a:p>
            <a:r>
              <a:rPr lang="fr-FR" dirty="0">
                <a:solidFill>
                  <a:srgbClr val="FF0000"/>
                </a:solidFill>
              </a:rPr>
              <a:t>Effets</a:t>
            </a:r>
          </a:p>
          <a:p>
            <a:r>
              <a:rPr lang="fr-FR" dirty="0">
                <a:solidFill>
                  <a:srgbClr val="FF0000"/>
                </a:solidFill>
              </a:rPr>
              <a:t>Imputabilité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AB0DD94-5E27-4843-B8D4-7E6B20AF8FC2}"/>
              </a:ext>
            </a:extLst>
          </p:cNvPr>
          <p:cNvSpPr/>
          <p:nvPr/>
        </p:nvSpPr>
        <p:spPr>
          <a:xfrm>
            <a:off x="6540138" y="5529517"/>
            <a:ext cx="4796944" cy="12600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518B90A1-A123-4978-BA60-CF476957845B}"/>
              </a:ext>
            </a:extLst>
          </p:cNvPr>
          <p:cNvSpPr txBox="1"/>
          <p:nvPr/>
        </p:nvSpPr>
        <p:spPr>
          <a:xfrm rot="16200000">
            <a:off x="5709385" y="5942115"/>
            <a:ext cx="1293286" cy="432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ICSR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59" name="Encre 58">
                <a:extLst>
                  <a:ext uri="{FF2B5EF4-FFF2-40B4-BE49-F238E27FC236}">
                    <a16:creationId xmlns:a16="http://schemas.microsoft.com/office/drawing/2014/main" id="{94FB2CED-A8DA-416C-A1E0-78D3E2223F74}"/>
                  </a:ext>
                </a:extLst>
              </p14:cNvPr>
              <p14:cNvContentPartPr/>
              <p14:nvPr/>
            </p14:nvContentPartPr>
            <p14:xfrm>
              <a:off x="6916663" y="4554909"/>
              <a:ext cx="231120" cy="23400"/>
            </p14:xfrm>
          </p:contentPart>
        </mc:Choice>
        <mc:Fallback xmlns="">
          <p:pic>
            <p:nvPicPr>
              <p:cNvPr id="59" name="Encre 58">
                <a:extLst>
                  <a:ext uri="{FF2B5EF4-FFF2-40B4-BE49-F238E27FC236}">
                    <a16:creationId xmlns:a16="http://schemas.microsoft.com/office/drawing/2014/main" id="{94FB2CED-A8DA-416C-A1E0-78D3E2223F7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898663" y="4518909"/>
                <a:ext cx="266760" cy="9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60" name="Encre 59">
                <a:extLst>
                  <a:ext uri="{FF2B5EF4-FFF2-40B4-BE49-F238E27FC236}">
                    <a16:creationId xmlns:a16="http://schemas.microsoft.com/office/drawing/2014/main" id="{E1C746F0-85B8-4238-B906-7C6537785202}"/>
                  </a:ext>
                </a:extLst>
              </p14:cNvPr>
              <p14:cNvContentPartPr/>
              <p14:nvPr/>
            </p14:nvContentPartPr>
            <p14:xfrm>
              <a:off x="7555303" y="4617549"/>
              <a:ext cx="299160" cy="32760"/>
            </p14:xfrm>
          </p:contentPart>
        </mc:Choice>
        <mc:Fallback xmlns="">
          <p:pic>
            <p:nvPicPr>
              <p:cNvPr id="60" name="Encre 59">
                <a:extLst>
                  <a:ext uri="{FF2B5EF4-FFF2-40B4-BE49-F238E27FC236}">
                    <a16:creationId xmlns:a16="http://schemas.microsoft.com/office/drawing/2014/main" id="{E1C746F0-85B8-4238-B906-7C653778520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537303" y="4581549"/>
                <a:ext cx="334800" cy="104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ZoneTexte 1">
            <a:extLst>
              <a:ext uri="{FF2B5EF4-FFF2-40B4-BE49-F238E27FC236}">
                <a16:creationId xmlns:a16="http://schemas.microsoft.com/office/drawing/2014/main" id="{4F9605B8-5B20-46EA-B9BD-9C8F35CE4FE4}"/>
              </a:ext>
            </a:extLst>
          </p:cNvPr>
          <p:cNvSpPr txBox="1"/>
          <p:nvPr/>
        </p:nvSpPr>
        <p:spPr>
          <a:xfrm>
            <a:off x="4405463" y="4198804"/>
            <a:ext cx="1388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Cas patients</a:t>
            </a:r>
          </a:p>
        </p:txBody>
      </p:sp>
    </p:spTree>
    <p:extLst>
      <p:ext uri="{BB962C8B-B14F-4D97-AF65-F5344CB8AC3E}">
        <p14:creationId xmlns:p14="http://schemas.microsoft.com/office/powerpoint/2010/main" val="384378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 descr="Une image contenant jouet, graphiques vectoriels&#10;&#10;Description générée automatiquement">
            <a:extLst>
              <a:ext uri="{FF2B5EF4-FFF2-40B4-BE49-F238E27FC236}">
                <a16:creationId xmlns:a16="http://schemas.microsoft.com/office/drawing/2014/main" id="{D8496FC3-95BC-471E-9BB5-84D12EBC26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71" b="52340"/>
          <a:stretch/>
        </p:blipFill>
        <p:spPr>
          <a:xfrm>
            <a:off x="2506787" y="489899"/>
            <a:ext cx="1475257" cy="863776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CB7A7B0-C097-4356-A3DC-83F3DA23A9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748" y="366707"/>
            <a:ext cx="1622897" cy="1739205"/>
          </a:xfrm>
          <a:prstGeom prst="rect">
            <a:avLst/>
          </a:prstGeom>
        </p:spPr>
      </p:pic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17B0BE2E-3ED6-402B-9131-E5F02EF68390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8369219" y="3021523"/>
            <a:ext cx="184943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39836CCD-84B5-43FC-8B85-690DC9538FE9}"/>
              </a:ext>
            </a:extLst>
          </p:cNvPr>
          <p:cNvCxnSpPr>
            <a:cxnSpLocks/>
          </p:cNvCxnSpPr>
          <p:nvPr/>
        </p:nvCxnSpPr>
        <p:spPr>
          <a:xfrm>
            <a:off x="2641369" y="3072147"/>
            <a:ext cx="1051211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>
            <a:extLst>
              <a:ext uri="{FF2B5EF4-FFF2-40B4-BE49-F238E27FC236}">
                <a16:creationId xmlns:a16="http://schemas.microsoft.com/office/drawing/2014/main" id="{B41724AB-7C18-472E-A442-9A835224F6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935" y="238642"/>
            <a:ext cx="2151460" cy="141702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5A5D19B-284C-4E85-B9FA-629D0DFC53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037" y="2602191"/>
            <a:ext cx="2259912" cy="1912547"/>
          </a:xfrm>
          <a:prstGeom prst="rect">
            <a:avLst/>
          </a:prstGeom>
        </p:spPr>
      </p:pic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7EBF4B64-4E9F-4B76-ACDF-D57AF36C3835}"/>
              </a:ext>
            </a:extLst>
          </p:cNvPr>
          <p:cNvCxnSpPr>
            <a:cxnSpLocks/>
          </p:cNvCxnSpPr>
          <p:nvPr/>
        </p:nvCxnSpPr>
        <p:spPr>
          <a:xfrm flipV="1">
            <a:off x="6119556" y="2189922"/>
            <a:ext cx="0" cy="711406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5DB28FCC-6364-4FD3-8803-748096D72296}"/>
              </a:ext>
            </a:extLst>
          </p:cNvPr>
          <p:cNvGrpSpPr/>
          <p:nvPr/>
        </p:nvGrpSpPr>
        <p:grpSpPr>
          <a:xfrm>
            <a:off x="10218649" y="2088835"/>
            <a:ext cx="1865376" cy="1865376"/>
            <a:chOff x="5163312" y="2496312"/>
            <a:chExt cx="1865376" cy="1865376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B0B91DCE-254F-4399-8532-A4FF8EA0C5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92" r="23633"/>
            <a:stretch/>
          </p:blipFill>
          <p:spPr>
            <a:xfrm>
              <a:off x="5314134" y="2795536"/>
              <a:ext cx="1039607" cy="1115737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3B9C24AC-76D5-4BD7-83CE-F994311B5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3312" y="2496312"/>
              <a:ext cx="1865376" cy="1865376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0A1873D-324D-46F4-A305-5AEC7020D2E2}"/>
                </a:ext>
              </a:extLst>
            </p:cNvPr>
            <p:cNvSpPr txBox="1"/>
            <p:nvPr/>
          </p:nvSpPr>
          <p:spPr>
            <a:xfrm rot="10800000" flipH="1" flipV="1">
              <a:off x="5684008" y="3541941"/>
              <a:ext cx="8428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/>
                <a:t>ANPV</a:t>
              </a:r>
            </a:p>
          </p:txBody>
        </p:sp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C8C9CFB3-35BC-49F2-B77B-33D09CFF8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8539" y="2629621"/>
              <a:ext cx="1265082" cy="434345"/>
            </a:xfrm>
            <a:prstGeom prst="rect">
              <a:avLst/>
            </a:prstGeom>
          </p:spPr>
        </p:pic>
      </p:grpSp>
      <p:pic>
        <p:nvPicPr>
          <p:cNvPr id="1026" name="Picture 2" descr="Calaméo - 1 Pharmacovigilance Formulaire Cerfa (1)">
            <a:extLst>
              <a:ext uri="{FF2B5EF4-FFF2-40B4-BE49-F238E27FC236}">
                <a16:creationId xmlns:a16="http://schemas.microsoft.com/office/drawing/2014/main" id="{81367E99-5B9D-4344-A0C2-77913648B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78" y="4723304"/>
            <a:ext cx="1292238" cy="182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ZoneTexte 52">
            <a:extLst>
              <a:ext uri="{FF2B5EF4-FFF2-40B4-BE49-F238E27FC236}">
                <a16:creationId xmlns:a16="http://schemas.microsoft.com/office/drawing/2014/main" id="{98A7911C-73FD-4D86-9D63-8C8E25297A93}"/>
              </a:ext>
            </a:extLst>
          </p:cNvPr>
          <p:cNvSpPr txBox="1"/>
          <p:nvPr/>
        </p:nvSpPr>
        <p:spPr>
          <a:xfrm>
            <a:off x="6623471" y="1058827"/>
            <a:ext cx="3023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Evaluation pharmacologique et médicale / Imputabilité</a:t>
            </a: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354AE9D1-2574-48AA-9508-C71DA6542185}"/>
              </a:ext>
            </a:extLst>
          </p:cNvPr>
          <p:cNvCxnSpPr>
            <a:cxnSpLocks/>
            <a:endCxn id="38" idx="1"/>
          </p:cNvCxnSpPr>
          <p:nvPr/>
        </p:nvCxnSpPr>
        <p:spPr>
          <a:xfrm flipV="1">
            <a:off x="7607991" y="570665"/>
            <a:ext cx="2125469" cy="331858"/>
          </a:xfrm>
          <a:prstGeom prst="straightConnector1">
            <a:avLst/>
          </a:prstGeom>
          <a:ln w="571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37">
            <a:extLst>
              <a:ext uri="{FF2B5EF4-FFF2-40B4-BE49-F238E27FC236}">
                <a16:creationId xmlns:a16="http://schemas.microsoft.com/office/drawing/2014/main" id="{2AB18D13-7213-4ACD-B4D0-4468D1882D42}"/>
              </a:ext>
            </a:extLst>
          </p:cNvPr>
          <p:cNvSpPr txBox="1"/>
          <p:nvPr/>
        </p:nvSpPr>
        <p:spPr>
          <a:xfrm>
            <a:off x="9733460" y="247499"/>
            <a:ext cx="2452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SIGNAL DE SECURITE</a:t>
            </a:r>
          </a:p>
          <a:p>
            <a:pPr algn="ctr"/>
            <a:r>
              <a:rPr lang="fr-FR" b="1" dirty="0">
                <a:solidFill>
                  <a:srgbClr val="FF0000"/>
                </a:solidFill>
              </a:rPr>
              <a:t>(cas marquants)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179A7F0-C866-4168-99E9-6FB14E19519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556" y="44653"/>
            <a:ext cx="961301" cy="831807"/>
          </a:xfrm>
          <a:prstGeom prst="rect">
            <a:avLst/>
          </a:prstGeom>
        </p:spPr>
      </p:pic>
      <p:sp>
        <p:nvSpPr>
          <p:cNvPr id="44" name="ZoneTexte 43">
            <a:extLst>
              <a:ext uri="{FF2B5EF4-FFF2-40B4-BE49-F238E27FC236}">
                <a16:creationId xmlns:a16="http://schemas.microsoft.com/office/drawing/2014/main" id="{88850FBA-C01A-41BB-B0D7-94B0CB3521C0}"/>
              </a:ext>
            </a:extLst>
          </p:cNvPr>
          <p:cNvSpPr txBox="1"/>
          <p:nvPr/>
        </p:nvSpPr>
        <p:spPr>
          <a:xfrm>
            <a:off x="8671766" y="3169892"/>
            <a:ext cx="1061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E2B(R3)</a:t>
            </a:r>
          </a:p>
        </p:txBody>
      </p: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E0128C81-AEED-4622-BD86-D1145C8A7A84}"/>
              </a:ext>
            </a:extLst>
          </p:cNvPr>
          <p:cNvCxnSpPr>
            <a:cxnSpLocks/>
          </p:cNvCxnSpPr>
          <p:nvPr/>
        </p:nvCxnSpPr>
        <p:spPr>
          <a:xfrm>
            <a:off x="1243452" y="1783923"/>
            <a:ext cx="0" cy="69969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>
            <a:extLst>
              <a:ext uri="{FF2B5EF4-FFF2-40B4-BE49-F238E27FC236}">
                <a16:creationId xmlns:a16="http://schemas.microsoft.com/office/drawing/2014/main" id="{6E3DD599-3F68-4AE4-BC60-DA40B9BDAA57}"/>
              </a:ext>
            </a:extLst>
          </p:cNvPr>
          <p:cNvSpPr txBox="1"/>
          <p:nvPr/>
        </p:nvSpPr>
        <p:spPr>
          <a:xfrm>
            <a:off x="1302925" y="1875282"/>
            <a:ext cx="781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saisie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EC79C4-3864-4001-BFDD-DCD0882ACEBA}"/>
              </a:ext>
            </a:extLst>
          </p:cNvPr>
          <p:cNvSpPr/>
          <p:nvPr/>
        </p:nvSpPr>
        <p:spPr>
          <a:xfrm>
            <a:off x="3749557" y="2602540"/>
            <a:ext cx="4420405" cy="118364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6" name="Image 35" descr="Une image contenant texte&#10;&#10;Description générée automatiquement">
            <a:extLst>
              <a:ext uri="{FF2B5EF4-FFF2-40B4-BE49-F238E27FC236}">
                <a16:creationId xmlns:a16="http://schemas.microsoft.com/office/drawing/2014/main" id="{9130E479-A0A5-4BEC-B344-8F8C5A871A9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281" y="2700437"/>
            <a:ext cx="1357635" cy="46763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E830E63-F20F-4DFA-88E9-6BF37061735E}"/>
              </a:ext>
            </a:extLst>
          </p:cNvPr>
          <p:cNvSpPr txBox="1"/>
          <p:nvPr/>
        </p:nvSpPr>
        <p:spPr>
          <a:xfrm>
            <a:off x="4757339" y="3335422"/>
            <a:ext cx="2356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INTAKE (SAS Transfert)</a:t>
            </a: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57F4A0F9-B07E-41EF-89C2-D4DC878F885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67390" y="4851209"/>
            <a:ext cx="1996613" cy="693480"/>
          </a:xfrm>
          <a:prstGeom prst="rect">
            <a:avLst/>
          </a:prstGeom>
        </p:spPr>
      </p:pic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EFB2E908-4FF0-498D-9D82-113E06E0EE9E}"/>
              </a:ext>
            </a:extLst>
          </p:cNvPr>
          <p:cNvCxnSpPr>
            <a:cxnSpLocks/>
          </p:cNvCxnSpPr>
          <p:nvPr/>
        </p:nvCxnSpPr>
        <p:spPr>
          <a:xfrm flipV="1">
            <a:off x="4315301" y="3954211"/>
            <a:ext cx="0" cy="711406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ZoneTexte 38">
            <a:extLst>
              <a:ext uri="{FF2B5EF4-FFF2-40B4-BE49-F238E27FC236}">
                <a16:creationId xmlns:a16="http://schemas.microsoft.com/office/drawing/2014/main" id="{D079ED47-5F2E-4187-A873-3B1195AB1758}"/>
              </a:ext>
            </a:extLst>
          </p:cNvPr>
          <p:cNvSpPr txBox="1"/>
          <p:nvPr/>
        </p:nvSpPr>
        <p:spPr>
          <a:xfrm>
            <a:off x="3597384" y="5631302"/>
            <a:ext cx="2196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Algo IA : proposition</a:t>
            </a:r>
          </a:p>
          <a:p>
            <a:r>
              <a:rPr lang="fr-FR" dirty="0">
                <a:solidFill>
                  <a:srgbClr val="FF0000"/>
                </a:solidFill>
              </a:rPr>
              <a:t>Effet (PT) et Gravité</a:t>
            </a:r>
          </a:p>
        </p:txBody>
      </p: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5D84DA15-5C11-490B-9DEC-3506AFF753F9}"/>
              </a:ext>
            </a:extLst>
          </p:cNvPr>
          <p:cNvCxnSpPr>
            <a:cxnSpLocks/>
          </p:cNvCxnSpPr>
          <p:nvPr/>
        </p:nvCxnSpPr>
        <p:spPr>
          <a:xfrm flipH="1" flipV="1">
            <a:off x="6882540" y="1997840"/>
            <a:ext cx="3334318" cy="53853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6913DF0D-DE05-43C5-83A5-AD0AE7E596AC}"/>
              </a:ext>
            </a:extLst>
          </p:cNvPr>
          <p:cNvCxnSpPr>
            <a:cxnSpLocks/>
          </p:cNvCxnSpPr>
          <p:nvPr/>
        </p:nvCxnSpPr>
        <p:spPr>
          <a:xfrm>
            <a:off x="4038402" y="1112658"/>
            <a:ext cx="905604" cy="241017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Image 53">
            <a:extLst>
              <a:ext uri="{FF2B5EF4-FFF2-40B4-BE49-F238E27FC236}">
                <a16:creationId xmlns:a16="http://schemas.microsoft.com/office/drawing/2014/main" id="{EBB76137-FFED-4E5C-819D-0FB3304673A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52054" y="4267785"/>
            <a:ext cx="3858392" cy="1114299"/>
          </a:xfrm>
          <a:prstGeom prst="rect">
            <a:avLst/>
          </a:prstGeom>
        </p:spPr>
      </p:pic>
      <p:sp>
        <p:nvSpPr>
          <p:cNvPr id="55" name="ZoneTexte 54">
            <a:extLst>
              <a:ext uri="{FF2B5EF4-FFF2-40B4-BE49-F238E27FC236}">
                <a16:creationId xmlns:a16="http://schemas.microsoft.com/office/drawing/2014/main" id="{2942C4BB-8187-419A-B3FC-EAE68441843D}"/>
              </a:ext>
            </a:extLst>
          </p:cNvPr>
          <p:cNvSpPr txBox="1"/>
          <p:nvPr/>
        </p:nvSpPr>
        <p:spPr>
          <a:xfrm>
            <a:off x="6540138" y="5553382"/>
            <a:ext cx="29523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/>
              <a:t>Données non sensibles</a:t>
            </a:r>
          </a:p>
          <a:p>
            <a:r>
              <a:rPr lang="fr-FR" dirty="0"/>
              <a:t>Notificateur </a:t>
            </a:r>
          </a:p>
          <a:p>
            <a:r>
              <a:rPr lang="fr-FR" dirty="0"/>
              <a:t>Patient</a:t>
            </a:r>
          </a:p>
          <a:p>
            <a:r>
              <a:rPr lang="fr-FR" dirty="0"/>
              <a:t>Antécédents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FAD05B14-0722-46F1-A2F6-8CD0C5446C61}"/>
              </a:ext>
            </a:extLst>
          </p:cNvPr>
          <p:cNvSpPr txBox="1"/>
          <p:nvPr/>
        </p:nvSpPr>
        <p:spPr>
          <a:xfrm>
            <a:off x="8974608" y="5544689"/>
            <a:ext cx="23624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>
                <a:solidFill>
                  <a:srgbClr val="FF0000"/>
                </a:solidFill>
              </a:rPr>
              <a:t>Données sensibles</a:t>
            </a:r>
            <a:r>
              <a:rPr lang="fr-FR" dirty="0">
                <a:solidFill>
                  <a:srgbClr val="FF0000"/>
                </a:solidFill>
              </a:rPr>
              <a:t> Médicaments suspects</a:t>
            </a:r>
          </a:p>
          <a:p>
            <a:r>
              <a:rPr lang="fr-FR" dirty="0">
                <a:solidFill>
                  <a:srgbClr val="FF0000"/>
                </a:solidFill>
              </a:rPr>
              <a:t>Effets</a:t>
            </a:r>
          </a:p>
          <a:p>
            <a:r>
              <a:rPr lang="fr-FR" dirty="0">
                <a:solidFill>
                  <a:srgbClr val="FF0000"/>
                </a:solidFill>
              </a:rPr>
              <a:t>Imputabilité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AB0DD94-5E27-4843-B8D4-7E6B20AF8FC2}"/>
              </a:ext>
            </a:extLst>
          </p:cNvPr>
          <p:cNvSpPr/>
          <p:nvPr/>
        </p:nvSpPr>
        <p:spPr>
          <a:xfrm>
            <a:off x="6540138" y="5529517"/>
            <a:ext cx="4796944" cy="12600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518B90A1-A123-4978-BA60-CF476957845B}"/>
              </a:ext>
            </a:extLst>
          </p:cNvPr>
          <p:cNvSpPr txBox="1"/>
          <p:nvPr/>
        </p:nvSpPr>
        <p:spPr>
          <a:xfrm rot="16200000">
            <a:off x="5709385" y="5942115"/>
            <a:ext cx="1293286" cy="432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ICSR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59" name="Encre 58">
                <a:extLst>
                  <a:ext uri="{FF2B5EF4-FFF2-40B4-BE49-F238E27FC236}">
                    <a16:creationId xmlns:a16="http://schemas.microsoft.com/office/drawing/2014/main" id="{94FB2CED-A8DA-416C-A1E0-78D3E2223F74}"/>
                  </a:ext>
                </a:extLst>
              </p14:cNvPr>
              <p14:cNvContentPartPr/>
              <p14:nvPr/>
            </p14:nvContentPartPr>
            <p14:xfrm>
              <a:off x="6916663" y="4554909"/>
              <a:ext cx="231120" cy="23400"/>
            </p14:xfrm>
          </p:contentPart>
        </mc:Choice>
        <mc:Fallback xmlns="">
          <p:pic>
            <p:nvPicPr>
              <p:cNvPr id="59" name="Encre 58">
                <a:extLst>
                  <a:ext uri="{FF2B5EF4-FFF2-40B4-BE49-F238E27FC236}">
                    <a16:creationId xmlns:a16="http://schemas.microsoft.com/office/drawing/2014/main" id="{94FB2CED-A8DA-416C-A1E0-78D3E2223F7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898663" y="4518909"/>
                <a:ext cx="266760" cy="9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60" name="Encre 59">
                <a:extLst>
                  <a:ext uri="{FF2B5EF4-FFF2-40B4-BE49-F238E27FC236}">
                    <a16:creationId xmlns:a16="http://schemas.microsoft.com/office/drawing/2014/main" id="{E1C746F0-85B8-4238-B906-7C6537785202}"/>
                  </a:ext>
                </a:extLst>
              </p14:cNvPr>
              <p14:cNvContentPartPr/>
              <p14:nvPr/>
            </p14:nvContentPartPr>
            <p14:xfrm>
              <a:off x="7555303" y="4617549"/>
              <a:ext cx="299160" cy="32760"/>
            </p14:xfrm>
          </p:contentPart>
        </mc:Choice>
        <mc:Fallback xmlns="">
          <p:pic>
            <p:nvPicPr>
              <p:cNvPr id="60" name="Encre 59">
                <a:extLst>
                  <a:ext uri="{FF2B5EF4-FFF2-40B4-BE49-F238E27FC236}">
                    <a16:creationId xmlns:a16="http://schemas.microsoft.com/office/drawing/2014/main" id="{E1C746F0-85B8-4238-B906-7C653778520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537303" y="4581549"/>
                <a:ext cx="334800" cy="104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ZoneTexte 1">
            <a:extLst>
              <a:ext uri="{FF2B5EF4-FFF2-40B4-BE49-F238E27FC236}">
                <a16:creationId xmlns:a16="http://schemas.microsoft.com/office/drawing/2014/main" id="{4F9605B8-5B20-46EA-B9BD-9C8F35CE4FE4}"/>
              </a:ext>
            </a:extLst>
          </p:cNvPr>
          <p:cNvSpPr txBox="1"/>
          <p:nvPr/>
        </p:nvSpPr>
        <p:spPr>
          <a:xfrm>
            <a:off x="4405463" y="4198804"/>
            <a:ext cx="1388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Cas patients</a:t>
            </a:r>
          </a:p>
        </p:txBody>
      </p:sp>
      <p:cxnSp>
        <p:nvCxnSpPr>
          <p:cNvPr id="3" name="Connecteur droit avec flèche 2"/>
          <p:cNvCxnSpPr>
            <a:stCxn id="39" idx="3"/>
          </p:cNvCxnSpPr>
          <p:nvPr/>
        </p:nvCxnSpPr>
        <p:spPr>
          <a:xfrm flipV="1">
            <a:off x="5793798" y="1783923"/>
            <a:ext cx="1992457" cy="4170545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/>
          <p:cNvCxnSpPr>
            <a:stCxn id="53" idx="2"/>
          </p:cNvCxnSpPr>
          <p:nvPr/>
        </p:nvCxnSpPr>
        <p:spPr>
          <a:xfrm>
            <a:off x="8135275" y="1705158"/>
            <a:ext cx="1729161" cy="3806314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06897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35950" y="380398"/>
            <a:ext cx="9120000" cy="480000"/>
          </a:xfrm>
        </p:spPr>
        <p:txBody>
          <a:bodyPr/>
          <a:lstStyle/>
          <a:p>
            <a:r>
              <a:rPr lang="fr-FR" dirty="0">
                <a:solidFill>
                  <a:schemeClr val="accent1"/>
                </a:solidFill>
              </a:rPr>
              <a:t>MISE EN PLACE D’UN Club </a:t>
            </a:r>
            <a:r>
              <a:rPr lang="fr-FR" dirty="0" err="1">
                <a:solidFill>
                  <a:schemeClr val="accent1"/>
                </a:solidFill>
              </a:rPr>
              <a:t>UtiLISATEURS</a:t>
            </a:r>
            <a:r>
              <a:rPr lang="fr-FR" dirty="0">
                <a:solidFill>
                  <a:schemeClr val="accent1"/>
                </a:solidFill>
              </a:rPr>
              <a:t> CRPV 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4"/>
          </p:nvPr>
        </p:nvSpPr>
        <p:spPr>
          <a:xfrm>
            <a:off x="868102" y="1234534"/>
            <a:ext cx="5177316" cy="5363489"/>
          </a:xfrm>
        </p:spPr>
        <p:txBody>
          <a:bodyPr/>
          <a:lstStyle/>
          <a:p>
            <a:r>
              <a:rPr lang="fr-FR" sz="2800" u="sng" dirty="0"/>
              <a:t>Automatisation gestion du flux</a:t>
            </a:r>
          </a:p>
          <a:p>
            <a:endParaRPr lang="fr-FR" sz="400" u="sng" dirty="0"/>
          </a:p>
          <a:p>
            <a:r>
              <a:rPr lang="fr-FR" sz="2800" u="sng" dirty="0"/>
              <a:t>Gain de temps de saisie (données non sensibles</a:t>
            </a:r>
            <a:r>
              <a:rPr lang="fr-FR" sz="2800" dirty="0"/>
              <a:t>/</a:t>
            </a:r>
            <a:r>
              <a:rPr lang="fr-FR" sz="2800" dirty="0">
                <a:solidFill>
                  <a:srgbClr val="FF0000"/>
                </a:solidFill>
              </a:rPr>
              <a:t>sensibles</a:t>
            </a:r>
            <a:r>
              <a:rPr lang="fr-FR" sz="2800" dirty="0"/>
              <a:t>)</a:t>
            </a:r>
          </a:p>
          <a:p>
            <a:pPr lvl="1"/>
            <a:r>
              <a:rPr lang="fr-FR" sz="2800" dirty="0" err="1"/>
              <a:t>Notificateur</a:t>
            </a:r>
            <a:endParaRPr lang="fr-FR" sz="2800" dirty="0"/>
          </a:p>
          <a:p>
            <a:pPr lvl="1"/>
            <a:r>
              <a:rPr lang="fr-FR" sz="2800" dirty="0"/>
              <a:t>Patient</a:t>
            </a:r>
          </a:p>
          <a:p>
            <a:pPr lvl="1"/>
            <a:r>
              <a:rPr lang="fr-FR" sz="2800" dirty="0"/>
              <a:t>Antécédents</a:t>
            </a:r>
          </a:p>
          <a:p>
            <a:pPr lvl="1"/>
            <a:r>
              <a:rPr lang="fr-FR" sz="2800" dirty="0">
                <a:solidFill>
                  <a:srgbClr val="FF0000"/>
                </a:solidFill>
              </a:rPr>
              <a:t>Médicaments (si correctement orthographié et identifiés)</a:t>
            </a:r>
          </a:p>
          <a:p>
            <a:pPr lvl="1"/>
            <a:endParaRPr lang="fr-FR" sz="400" dirty="0">
              <a:solidFill>
                <a:srgbClr val="FF0000"/>
              </a:solidFill>
            </a:endParaRPr>
          </a:p>
          <a:p>
            <a:endParaRPr lang="fr-FR" sz="800" u="sng" dirty="0"/>
          </a:p>
          <a:p>
            <a:endParaRPr lang="fr-FR" sz="2000" dirty="0"/>
          </a:p>
        </p:txBody>
      </p:sp>
      <p:sp>
        <p:nvSpPr>
          <p:cNvPr id="5" name="ZoneTexte 4"/>
          <p:cNvSpPr txBox="1"/>
          <p:nvPr/>
        </p:nvSpPr>
        <p:spPr>
          <a:xfrm>
            <a:off x="6125705" y="1252189"/>
            <a:ext cx="522018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u="sng" dirty="0"/>
              <a:t>Aide à la priorisation </a:t>
            </a:r>
            <a:r>
              <a:rPr lang="fr-FR" sz="2400" u="sng" dirty="0" err="1"/>
              <a:t>fc</a:t>
            </a:r>
            <a:r>
              <a:rPr lang="fr-FR" sz="2400" u="sng" dirty="0"/>
              <a:t> </a:t>
            </a:r>
            <a:r>
              <a:rPr lang="fr-FR" sz="2400" u="sng" dirty="0">
                <a:solidFill>
                  <a:srgbClr val="FF0000"/>
                </a:solidFill>
              </a:rPr>
              <a:t>gravité</a:t>
            </a:r>
            <a:r>
              <a:rPr lang="fr-FR" sz="2400" u="sng" dirty="0"/>
              <a:t> des cas</a:t>
            </a:r>
          </a:p>
          <a:p>
            <a:r>
              <a:rPr lang="fr-FR" sz="2400" u="sng" dirty="0"/>
              <a:t>Pré-codage des </a:t>
            </a:r>
            <a:r>
              <a:rPr lang="fr-FR" sz="2400" u="sng" dirty="0">
                <a:solidFill>
                  <a:srgbClr val="FF0000"/>
                </a:solidFill>
              </a:rPr>
              <a:t>effets (PT)</a:t>
            </a:r>
          </a:p>
          <a:p>
            <a:endParaRPr lang="fr-FR" sz="2400" dirty="0"/>
          </a:p>
          <a:p>
            <a:pPr>
              <a:buFont typeface="Wingdings" panose="05000000000000000000" pitchFamily="2" charset="2"/>
              <a:buChar char="à"/>
            </a:pPr>
            <a:r>
              <a:rPr lang="fr-FR" sz="2400" dirty="0">
                <a:sym typeface="Wingdings" panose="05000000000000000000" pitchFamily="2" charset="2"/>
              </a:rPr>
              <a:t> Pas toujours cohérent (difficultés analyses terminologie médicale non structurée / diagnostic médical)</a:t>
            </a:r>
          </a:p>
          <a:p>
            <a:pPr>
              <a:buFont typeface="Wingdings" panose="05000000000000000000" pitchFamily="2" charset="2"/>
              <a:buChar char="à"/>
            </a:pPr>
            <a:endParaRPr lang="fr-FR" sz="1200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fr-FR" sz="2400" dirty="0">
                <a:sym typeface="Wingdings" panose="05000000000000000000" pitchFamily="2" charset="2"/>
              </a:rPr>
              <a:t> Apport à évaluer en routine (IA vs Pharmacologue)</a:t>
            </a:r>
          </a:p>
          <a:p>
            <a:pPr>
              <a:buFont typeface="Wingdings" panose="05000000000000000000" pitchFamily="2" charset="2"/>
              <a:buChar char="à"/>
            </a:pPr>
            <a:endParaRPr lang="fr-FR" sz="1200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fr-FR" sz="2400" dirty="0">
                <a:sym typeface="Wingdings" panose="05000000000000000000" pitchFamily="2" charset="2"/>
              </a:rPr>
              <a:t> Condition d’apprentissage performant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fr-FR" sz="2400" dirty="0">
                <a:sym typeface="Wingdings" panose="05000000000000000000" pitchFamily="2" charset="2"/>
              </a:rPr>
              <a:t> Continu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fr-FR" sz="2400" dirty="0">
                <a:sym typeface="Wingdings" panose="05000000000000000000" pitchFamily="2" charset="2"/>
              </a:rPr>
              <a:t> Revu pour nouvelles finalités identifiées</a:t>
            </a:r>
            <a:endParaRPr lang="fr-FR" sz="24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64EEA4D-DF7C-CBD1-2618-D0EAE50281F1}"/>
              </a:ext>
            </a:extLst>
          </p:cNvPr>
          <p:cNvSpPr txBox="1"/>
          <p:nvPr/>
        </p:nvSpPr>
        <p:spPr>
          <a:xfrm>
            <a:off x="868102" y="849913"/>
            <a:ext cx="4734412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APPORT INTAKE – Interconnexion Portail / BNPV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E79AED4-45CF-2F50-7DCF-AFD4D08334DC}"/>
              </a:ext>
            </a:extLst>
          </p:cNvPr>
          <p:cNvSpPr txBox="1"/>
          <p:nvPr/>
        </p:nvSpPr>
        <p:spPr>
          <a:xfrm>
            <a:off x="6223670" y="849913"/>
            <a:ext cx="2512126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APPORT IA SYNAPSE</a:t>
            </a:r>
          </a:p>
        </p:txBody>
      </p:sp>
    </p:spTree>
    <p:extLst>
      <p:ext uri="{BB962C8B-B14F-4D97-AF65-F5344CB8AC3E}">
        <p14:creationId xmlns:p14="http://schemas.microsoft.com/office/powerpoint/2010/main" val="6201552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b="1" cap="all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Exemples d’usage de l’IA ou de l’AI en pharmacovigilance en Industrie  - 1/3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C0E65A7-8DFF-4C13-B366-095CDF3E1B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54090" y="1591928"/>
            <a:ext cx="9710177" cy="4944000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chemeClr val="tx2"/>
                </a:solidFill>
                <a:sym typeface="Wingdings 2" pitchFamily="2" charset="2"/>
              </a:rPr>
              <a:t>Machine Learning </a:t>
            </a:r>
            <a:r>
              <a:rPr lang="fr-FR" sz="2400" dirty="0">
                <a:solidFill>
                  <a:schemeClr val="tx2"/>
                </a:solidFill>
                <a:sym typeface="Wingdings 2" pitchFamily="2" charset="2"/>
              </a:rPr>
              <a:t>pour identifier les EI dans la littérature ou les médias sociaux, les champs de texte libre des </a:t>
            </a:r>
            <a:r>
              <a:rPr lang="fr-FR" sz="2400" dirty="0"/>
              <a:t>BDD</a:t>
            </a:r>
            <a:endParaRPr lang="fr-FR" sz="2400" dirty="0">
              <a:solidFill>
                <a:schemeClr val="tx2"/>
              </a:solidFill>
              <a:sym typeface="Wingdings 2" pitchFamily="2" charset="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b="1" dirty="0" err="1">
                <a:solidFill>
                  <a:schemeClr val="tx2"/>
                </a:solidFill>
                <a:sym typeface="Wingdings 2" pitchFamily="2" charset="2"/>
              </a:rPr>
              <a:t>Deep</a:t>
            </a:r>
            <a:r>
              <a:rPr lang="fr-FR" sz="2400" b="1" dirty="0">
                <a:solidFill>
                  <a:schemeClr val="tx2"/>
                </a:solidFill>
                <a:sym typeface="Wingdings 2" pitchFamily="2" charset="2"/>
              </a:rPr>
              <a:t> Learning </a:t>
            </a:r>
            <a:r>
              <a:rPr lang="fr-FR" sz="2400" dirty="0">
                <a:solidFill>
                  <a:schemeClr val="tx2"/>
                </a:solidFill>
                <a:sym typeface="Wingdings 2" pitchFamily="2" charset="2"/>
              </a:rPr>
              <a:t>: utilisée pour l'exploration de la base de données et l'identification des doublons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b="1" dirty="0" err="1">
                <a:solidFill>
                  <a:schemeClr val="tx2"/>
                </a:solidFill>
                <a:sym typeface="Wingdings 2" pitchFamily="2" charset="2"/>
              </a:rPr>
              <a:t>Robotic</a:t>
            </a:r>
            <a:r>
              <a:rPr lang="fr-FR" sz="2400" b="1" dirty="0">
                <a:solidFill>
                  <a:schemeClr val="tx2"/>
                </a:solidFill>
                <a:sym typeface="Wingdings 2" pitchFamily="2" charset="2"/>
              </a:rPr>
              <a:t> Process Automation (RPA) </a:t>
            </a:r>
            <a:r>
              <a:rPr lang="fr-FR" sz="2400" dirty="0">
                <a:solidFill>
                  <a:schemeClr val="tx2"/>
                </a:solidFill>
                <a:sym typeface="Wingdings 2" pitchFamily="2" charset="2"/>
              </a:rPr>
              <a:t>pour la gestion des envois de dossier de pharmacovigilance au notificateur et des relances, classement &amp; archivage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chemeClr val="tx2"/>
                </a:solidFill>
                <a:sym typeface="Wingdings 2" pitchFamily="2" charset="2"/>
              </a:rPr>
              <a:t>Saisie automatique </a:t>
            </a:r>
            <a:r>
              <a:rPr lang="fr-FR" sz="2400" dirty="0">
                <a:solidFill>
                  <a:schemeClr val="tx2"/>
                </a:solidFill>
                <a:sym typeface="Wingdings 2" pitchFamily="2" charset="2"/>
              </a:rPr>
              <a:t>des données dans la base de pharmacovigilance à partir de formulaires dématérialisés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410937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b="1" cap="all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Exemples d’usage de l’IA ou de l’AI en pharmacovigilance en Industrie  - 2/3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C0E65A7-8DFF-4C13-B366-095CDF3E1B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26906" y="1359389"/>
            <a:ext cx="10208751" cy="4944000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Automatisation du Case </a:t>
            </a: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intake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: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Usage d’un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Formulaire digital commun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Intégration de la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traduction automatique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Natural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Language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Processing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pour l’identification des données clés dans le texte,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Speech to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Text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pour retranscrire les données des conversations téléphoniques,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Auto-email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extractor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pour la transformation en données structurées,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Service de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case triage 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pour catégorisation des cas pour la gestion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906581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b="1" cap="all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Exemples d’usage de l’IA ou de l’AI en pharmacovigilance en Industrie  - 3/3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C0E65A7-8DFF-4C13-B366-095CDF3E1B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40911" y="1869828"/>
            <a:ext cx="9710177" cy="4618058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tx2"/>
                </a:solidFill>
                <a:sym typeface="Wingdings 2" pitchFamily="2" charset="2"/>
              </a:rPr>
              <a:t>Codage automatique </a:t>
            </a:r>
            <a:r>
              <a:rPr lang="fr-FR" sz="2800" dirty="0" err="1">
                <a:solidFill>
                  <a:schemeClr val="tx2"/>
                </a:solidFill>
                <a:sym typeface="Wingdings 2" pitchFamily="2" charset="2"/>
              </a:rPr>
              <a:t>MedDRA</a:t>
            </a:r>
            <a:r>
              <a:rPr lang="fr-FR" sz="2800" dirty="0">
                <a:solidFill>
                  <a:schemeClr val="tx2"/>
                </a:solidFill>
                <a:sym typeface="Wingdings 2" pitchFamily="2" charset="2"/>
              </a:rPr>
              <a:t>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tx2"/>
                </a:solidFill>
                <a:sym typeface="Wingdings 2" pitchFamily="2" charset="2"/>
              </a:rPr>
              <a:t>Automatisation de la traduction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tx2"/>
                </a:solidFill>
                <a:sym typeface="Wingdings 2" pitchFamily="2" charset="2"/>
              </a:rPr>
              <a:t>Catégorisation des cas et approbation robotique des cas à faible risque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dirty="0"/>
              <a:t>Détection de signal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tx2"/>
                </a:solidFill>
                <a:sym typeface="Wingdings 2" pitchFamily="2" charset="2"/>
              </a:rPr>
              <a:t>Préparation sections quantitatives PSUR</a:t>
            </a:r>
          </a:p>
        </p:txBody>
      </p:sp>
    </p:spTree>
    <p:extLst>
      <p:ext uri="{BB962C8B-B14F-4D97-AF65-F5344CB8AC3E}">
        <p14:creationId xmlns:p14="http://schemas.microsoft.com/office/powerpoint/2010/main" val="198803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4"/>
          </p:nvPr>
        </p:nvSpPr>
        <p:spPr>
          <a:xfrm>
            <a:off x="341803" y="774783"/>
            <a:ext cx="9120000" cy="4944000"/>
          </a:xfrm>
        </p:spPr>
        <p:txBody>
          <a:bodyPr/>
          <a:lstStyle/>
          <a:p>
            <a:r>
              <a:rPr lang="fr-FR" sz="2800" dirty="0"/>
              <a:t>5 réunions préparatoires </a:t>
            </a:r>
          </a:p>
          <a:p>
            <a:r>
              <a:rPr lang="fr-FR" sz="2800" dirty="0"/>
              <a:t>en ZOOM (12h30 à 14h) </a:t>
            </a:r>
          </a:p>
          <a:p>
            <a:r>
              <a:rPr lang="fr-FR" sz="2800" dirty="0"/>
              <a:t>le 15 avril, 29 avril, </a:t>
            </a:r>
          </a:p>
          <a:p>
            <a:r>
              <a:rPr lang="fr-FR" sz="2800" dirty="0"/>
              <a:t>13 mai, 27 mai, </a:t>
            </a:r>
          </a:p>
          <a:p>
            <a:r>
              <a:rPr lang="fr-FR" sz="2800" dirty="0"/>
              <a:t>10 juin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7" t="33394" r="11115" b="32492"/>
          <a:stretch/>
        </p:blipFill>
        <p:spPr>
          <a:xfrm>
            <a:off x="4507717" y="753374"/>
            <a:ext cx="4216701" cy="312099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3367" y="4067798"/>
            <a:ext cx="4252392" cy="230337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71" b="17468"/>
          <a:stretch/>
        </p:blipFill>
        <p:spPr>
          <a:xfrm>
            <a:off x="8517589" y="172704"/>
            <a:ext cx="3467582" cy="178003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917" y="3637939"/>
            <a:ext cx="2578280" cy="147338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8433" y="4998831"/>
            <a:ext cx="2645476" cy="148272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0434" y="4067798"/>
            <a:ext cx="2491280" cy="135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211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89814" y="102927"/>
            <a:ext cx="10115926" cy="858606"/>
          </a:xfrm>
        </p:spPr>
        <p:txBody>
          <a:bodyPr/>
          <a:lstStyle/>
          <a:p>
            <a:r>
              <a:rPr lang="fr-FR" sz="2800" b="1" cap="all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SWOT Automatisation intelligente et Intelligence Artificielle en vigilance </a:t>
            </a:r>
          </a:p>
        </p:txBody>
      </p:sp>
      <p:sp>
        <p:nvSpPr>
          <p:cNvPr id="6" name="Rectangle à coins arrondis 6">
            <a:extLst>
              <a:ext uri="{FF2B5EF4-FFF2-40B4-BE49-F238E27FC236}">
                <a16:creationId xmlns:a16="http://schemas.microsoft.com/office/drawing/2014/main" id="{EF4D7378-6E93-43B6-B895-BE2D83A4C399}"/>
              </a:ext>
            </a:extLst>
          </p:cNvPr>
          <p:cNvSpPr/>
          <p:nvPr/>
        </p:nvSpPr>
        <p:spPr>
          <a:xfrm>
            <a:off x="810705" y="861213"/>
            <a:ext cx="5144124" cy="3251487"/>
          </a:xfrm>
          <a:prstGeom prst="roundRect">
            <a:avLst>
              <a:gd name="adj" fmla="val 7293"/>
            </a:avLst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000" tIns="0" rIns="48000" bIns="0" rtlCol="0" anchor="t"/>
          <a:lstStyle/>
          <a:p>
            <a:pPr>
              <a:spcAft>
                <a:spcPts val="1200"/>
              </a:spcAft>
            </a:pPr>
            <a:r>
              <a:rPr lang="fr-FR" sz="2400" b="1" dirty="0" err="1">
                <a:solidFill>
                  <a:srgbClr val="002060"/>
                </a:solidFill>
              </a:rPr>
              <a:t>S</a:t>
            </a:r>
            <a:r>
              <a:rPr lang="fr-FR" sz="2400" dirty="0" err="1">
                <a:solidFill>
                  <a:srgbClr val="002060"/>
                </a:solidFill>
              </a:rPr>
              <a:t>trengths</a:t>
            </a:r>
            <a:r>
              <a:rPr lang="fr-FR" sz="2400" dirty="0">
                <a:solidFill>
                  <a:srgbClr val="002060"/>
                </a:solidFill>
              </a:rPr>
              <a:t> / Forces</a:t>
            </a:r>
          </a:p>
          <a:p>
            <a:pPr marL="243411" indent="-24341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2060"/>
                </a:solidFill>
              </a:rPr>
              <a:t>Vitesse/efficacité : IA/AI : grande vitesse, 24/24, 7/7</a:t>
            </a:r>
          </a:p>
          <a:p>
            <a:pPr marL="243411" indent="-243411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2060"/>
                </a:solidFill>
              </a:rPr>
              <a:t>Technologies adaptée à augmentations de volume</a:t>
            </a:r>
          </a:p>
          <a:p>
            <a:pPr marL="243411" indent="-243411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2060"/>
                </a:solidFill>
              </a:rPr>
              <a:t>Libérer ressources qualifiées tâches à plus forte valeur ajoutée</a:t>
            </a:r>
          </a:p>
          <a:p>
            <a:pPr marL="243411" indent="-243411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2060"/>
                </a:solidFill>
              </a:rPr>
              <a:t>Qualité/précision : réduction de l’erreur humaine,</a:t>
            </a:r>
          </a:p>
          <a:p>
            <a:pPr marL="243411" indent="-243411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2060"/>
                </a:solidFill>
              </a:rPr>
              <a:t>Contrôle et rapports : conservation action effectuée facilitant audit </a:t>
            </a:r>
          </a:p>
          <a:p>
            <a:pPr marL="243411" indent="-243411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2060"/>
                </a:solidFill>
              </a:rPr>
              <a:t>Homogénéisation du codage</a:t>
            </a:r>
          </a:p>
        </p:txBody>
      </p:sp>
      <p:sp>
        <p:nvSpPr>
          <p:cNvPr id="7" name="Rectangle à coins arrondis 8">
            <a:extLst>
              <a:ext uri="{FF2B5EF4-FFF2-40B4-BE49-F238E27FC236}">
                <a16:creationId xmlns:a16="http://schemas.microsoft.com/office/drawing/2014/main" id="{2278BF44-929F-4651-854A-41FB708C9BA1}"/>
              </a:ext>
            </a:extLst>
          </p:cNvPr>
          <p:cNvSpPr/>
          <p:nvPr/>
        </p:nvSpPr>
        <p:spPr>
          <a:xfrm>
            <a:off x="6092376" y="886880"/>
            <a:ext cx="5176740" cy="3251487"/>
          </a:xfrm>
          <a:prstGeom prst="roundRect">
            <a:avLst>
              <a:gd name="adj" fmla="val 5954"/>
            </a:avLst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000" tIns="0" rIns="48000" bIns="0" rtlCol="0" anchor="t"/>
          <a:lstStyle/>
          <a:p>
            <a:pPr>
              <a:spcAft>
                <a:spcPts val="1200"/>
              </a:spcAft>
            </a:pPr>
            <a:r>
              <a:rPr lang="fr-FR" sz="2400" b="1" dirty="0" err="1">
                <a:solidFill>
                  <a:schemeClr val="accent5">
                    <a:lumMod val="75000"/>
                  </a:schemeClr>
                </a:solidFill>
              </a:rPr>
              <a:t>W</a:t>
            </a:r>
            <a:r>
              <a:rPr lang="fr-FR" sz="2400" dirty="0" err="1">
                <a:solidFill>
                  <a:schemeClr val="accent5">
                    <a:lumMod val="75000"/>
                  </a:schemeClr>
                </a:solidFill>
              </a:rPr>
              <a:t>eaknesses</a:t>
            </a:r>
            <a:r>
              <a:rPr lang="fr-FR" sz="2400" dirty="0">
                <a:solidFill>
                  <a:schemeClr val="accent5">
                    <a:lumMod val="75000"/>
                  </a:schemeClr>
                </a:solidFill>
              </a:rPr>
              <a:t> / Faiblesses</a:t>
            </a:r>
          </a:p>
          <a:p>
            <a:pPr marL="243411" indent="-243411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2060"/>
                </a:solidFill>
              </a:rPr>
              <a:t>Technologie immature pour certains domaines (interprétation d’un terme ayant plusieurs significations,…)</a:t>
            </a:r>
          </a:p>
          <a:p>
            <a:pPr marL="243411" indent="-243411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2060"/>
                </a:solidFill>
              </a:rPr>
              <a:t>Technologies nécessitant apprentissage pour améliorer la précision (FP, FN)</a:t>
            </a:r>
          </a:p>
          <a:p>
            <a:pPr marL="243411" indent="-243411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2060"/>
                </a:solidFill>
              </a:rPr>
              <a:t>Qualité de la documentation des cas</a:t>
            </a:r>
          </a:p>
          <a:p>
            <a:pPr marL="243411" indent="-243411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2060"/>
                </a:solidFill>
              </a:rPr>
              <a:t>Challenge traduction vers l’anglais pour les industriels</a:t>
            </a:r>
          </a:p>
          <a:p>
            <a:endParaRPr lang="fr-FR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Rectangle à coins arrondis 13">
            <a:extLst>
              <a:ext uri="{FF2B5EF4-FFF2-40B4-BE49-F238E27FC236}">
                <a16:creationId xmlns:a16="http://schemas.microsoft.com/office/drawing/2014/main" id="{C825D9A4-55A9-441C-82D5-D0E79414511C}"/>
              </a:ext>
            </a:extLst>
          </p:cNvPr>
          <p:cNvSpPr/>
          <p:nvPr/>
        </p:nvSpPr>
        <p:spPr>
          <a:xfrm>
            <a:off x="810705" y="4225748"/>
            <a:ext cx="5144124" cy="2501519"/>
          </a:xfrm>
          <a:prstGeom prst="roundRect">
            <a:avLst>
              <a:gd name="adj" fmla="val 5643"/>
            </a:avLst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000" tIns="0" rIns="48000" bIns="0" rtlCol="0" anchor="t"/>
          <a:lstStyle/>
          <a:p>
            <a:pPr>
              <a:spcAft>
                <a:spcPts val="1200"/>
              </a:spcAft>
            </a:pPr>
            <a:r>
              <a:rPr lang="fr-FR" sz="2400" b="1" dirty="0" err="1">
                <a:solidFill>
                  <a:schemeClr val="accent5">
                    <a:lumMod val="75000"/>
                  </a:schemeClr>
                </a:solidFill>
              </a:rPr>
              <a:t>O</a:t>
            </a:r>
            <a:r>
              <a:rPr lang="fr-FR" sz="2400" dirty="0" err="1">
                <a:solidFill>
                  <a:schemeClr val="accent5">
                    <a:lumMod val="75000"/>
                  </a:schemeClr>
                </a:solidFill>
              </a:rPr>
              <a:t>pportunities</a:t>
            </a:r>
            <a:r>
              <a:rPr lang="fr-FR" sz="2400" dirty="0">
                <a:solidFill>
                  <a:schemeClr val="accent5">
                    <a:lumMod val="75000"/>
                  </a:schemeClr>
                </a:solidFill>
              </a:rPr>
              <a:t> / Opportunités</a:t>
            </a:r>
          </a:p>
          <a:p>
            <a:pPr marL="243411" indent="-243411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2060"/>
                </a:solidFill>
              </a:rPr>
              <a:t>Usage dans taches administratives,</a:t>
            </a:r>
          </a:p>
          <a:p>
            <a:pPr marL="243411" indent="-243411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2060"/>
                </a:solidFill>
              </a:rPr>
              <a:t>Amélioration satisfaction du personnel et attractivité</a:t>
            </a:r>
          </a:p>
          <a:p>
            <a:pPr marL="243411" indent="-243411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2060"/>
                </a:solidFill>
              </a:rPr>
              <a:t>Évolution vers </a:t>
            </a:r>
            <a:r>
              <a:rPr lang="fr-FR" dirty="0" err="1">
                <a:solidFill>
                  <a:srgbClr val="002060"/>
                </a:solidFill>
              </a:rPr>
              <a:t>process</a:t>
            </a:r>
            <a:r>
              <a:rPr lang="fr-FR" dirty="0">
                <a:solidFill>
                  <a:srgbClr val="002060"/>
                </a:solidFill>
              </a:rPr>
              <a:t> unique</a:t>
            </a:r>
          </a:p>
          <a:p>
            <a:pPr marL="243411" indent="-243411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2060"/>
                </a:solidFill>
              </a:rPr>
              <a:t>Harmonisation des process Vigilances / industriels</a:t>
            </a:r>
          </a:p>
          <a:p>
            <a:pPr marL="243411" indent="-243411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2060"/>
                </a:solidFill>
              </a:rPr>
              <a:t>Développement standards communs, outils et interopérabilité</a:t>
            </a:r>
          </a:p>
          <a:p>
            <a:pPr marL="243411" indent="-243411">
              <a:buFont typeface="Arial" panose="020B0604020202020204" pitchFamily="34" charset="0"/>
              <a:buChar char="•"/>
            </a:pPr>
            <a:endParaRPr lang="fr-FR" sz="1600" dirty="0">
              <a:solidFill>
                <a:srgbClr val="002060"/>
              </a:solidFill>
            </a:endParaRPr>
          </a:p>
          <a:p>
            <a:endParaRPr lang="fr-FR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Rectangle à coins arrondis 14">
            <a:extLst>
              <a:ext uri="{FF2B5EF4-FFF2-40B4-BE49-F238E27FC236}">
                <a16:creationId xmlns:a16="http://schemas.microsoft.com/office/drawing/2014/main" id="{1ED8F7D7-E729-4C6A-A3E5-A11737EB64A6}"/>
              </a:ext>
            </a:extLst>
          </p:cNvPr>
          <p:cNvSpPr/>
          <p:nvPr/>
        </p:nvSpPr>
        <p:spPr>
          <a:xfrm>
            <a:off x="6109534" y="4225749"/>
            <a:ext cx="5144124" cy="2501519"/>
          </a:xfrm>
          <a:prstGeom prst="roundRect">
            <a:avLst>
              <a:gd name="adj" fmla="val 6223"/>
            </a:avLst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000" tIns="0" rIns="48000" bIns="0" rtlCol="0" anchor="t"/>
          <a:lstStyle/>
          <a:p>
            <a:pPr>
              <a:spcAft>
                <a:spcPts val="1200"/>
              </a:spcAft>
            </a:pPr>
            <a:r>
              <a:rPr lang="fr-FR" sz="2400" b="1" dirty="0" err="1">
                <a:solidFill>
                  <a:srgbClr val="002060"/>
                </a:solidFill>
              </a:rPr>
              <a:t>T</a:t>
            </a:r>
            <a:r>
              <a:rPr lang="fr-FR" sz="2400" dirty="0" err="1">
                <a:solidFill>
                  <a:srgbClr val="002060"/>
                </a:solidFill>
              </a:rPr>
              <a:t>hreats</a:t>
            </a:r>
            <a:r>
              <a:rPr lang="fr-FR" sz="2400" dirty="0">
                <a:solidFill>
                  <a:srgbClr val="002060"/>
                </a:solidFill>
              </a:rPr>
              <a:t> / Menaces</a:t>
            </a:r>
          </a:p>
          <a:p>
            <a:pPr marL="243411" indent="-243411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2060"/>
                </a:solidFill>
              </a:rPr>
              <a:t>Pas d’intérêt pour expertise cas</a:t>
            </a:r>
          </a:p>
          <a:p>
            <a:pPr marL="243411" indent="-243411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2060"/>
                </a:solidFill>
              </a:rPr>
              <a:t>Attention illusion outil magique</a:t>
            </a:r>
          </a:p>
          <a:p>
            <a:pPr marL="243411" indent="-243411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2060"/>
                </a:solidFill>
              </a:rPr>
              <a:t>Manque personnel médical non compensable</a:t>
            </a:r>
          </a:p>
          <a:p>
            <a:pPr marL="243411" indent="-243411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2060"/>
                </a:solidFill>
              </a:rPr>
              <a:t>Arrivée tardive nouvelles technologies par rapport à d’autres spécialités médicales</a:t>
            </a:r>
          </a:p>
          <a:p>
            <a:pPr marL="243411" indent="-243411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2060"/>
                </a:solidFill>
              </a:rPr>
              <a:t>Suppression des postes en / changement de statuts</a:t>
            </a:r>
            <a:endParaRPr lang="fr-FR" sz="1600" dirty="0">
              <a:solidFill>
                <a:srgbClr val="002060"/>
              </a:solidFill>
            </a:endParaRPr>
          </a:p>
          <a:p>
            <a:pPr marL="243411" indent="-243411">
              <a:buFont typeface="Arial" panose="020B0604020202020204" pitchFamily="34" charset="0"/>
              <a:buChar char="•"/>
            </a:pPr>
            <a:endParaRPr lang="fr-FR" sz="1600" dirty="0">
              <a:solidFill>
                <a:srgbClr val="002060"/>
              </a:solidFill>
            </a:endParaRPr>
          </a:p>
          <a:p>
            <a:pPr marL="243411" indent="-243411">
              <a:buFont typeface="Arial" panose="020B0604020202020204" pitchFamily="34" charset="0"/>
              <a:buChar char="•"/>
            </a:pPr>
            <a:endParaRPr lang="fr-FR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9197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1C74F6E-E76D-CDE3-37EB-A7DED7A45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72" y="540343"/>
            <a:ext cx="4550228" cy="606697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25595AE-38DF-2F6D-AFB6-12C95DBB6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2985" y="3031776"/>
            <a:ext cx="3486150" cy="357553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A9ADD54-5EC2-67F6-F295-80A6169AC6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5650" y="634738"/>
            <a:ext cx="3568700" cy="21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0716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4AF9760-EA3D-AC10-0DF2-92C91E5F9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Travail évaluation TR6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032F45-F9F5-9105-4E5A-927DF4DDC9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sz="2400" dirty="0"/>
              <a:t>Différentes missions de pharmacovigilance examinées</a:t>
            </a:r>
          </a:p>
          <a:p>
            <a:pPr lvl="1">
              <a:lnSpc>
                <a:spcPct val="200000"/>
              </a:lnSpc>
            </a:pPr>
            <a:r>
              <a:rPr lang="fr-FR" sz="2000" dirty="0"/>
              <a:t>Identification des différentes étapes de traitement</a:t>
            </a:r>
          </a:p>
          <a:p>
            <a:pPr lvl="1">
              <a:lnSpc>
                <a:spcPct val="200000"/>
              </a:lnSpc>
            </a:pPr>
            <a:r>
              <a:rPr lang="fr-FR" sz="2000" dirty="0"/>
              <a:t>Evaluation de la charge de travail associée</a:t>
            </a:r>
          </a:p>
          <a:p>
            <a:pPr lvl="1">
              <a:lnSpc>
                <a:spcPct val="200000"/>
              </a:lnSpc>
            </a:pPr>
            <a:r>
              <a:rPr lang="fr-FR" sz="2000" dirty="0"/>
              <a:t>Evaluation de l’apport potentiel de l’IA/de l’AI et de la présence de risques potentiels</a:t>
            </a:r>
          </a:p>
          <a:p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E8DDA81-FA21-9DD5-D252-8F6241773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89" y="4160547"/>
            <a:ext cx="11539622" cy="87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7369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05E6A91-DF95-6BE7-DE16-68B5CCA4A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157" y="107132"/>
            <a:ext cx="9853685" cy="664373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06690D5-A944-6C04-4887-86D168FA0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9E0FDED-4E6A-CA38-545A-09A59DB3F0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53D20EB-28EE-4262-E38B-ACB201B320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85514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145260-F62D-28BF-6D51-FE463A4F9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2800" dirty="0">
                <a:latin typeface="+mn-lt"/>
              </a:rPr>
              <a:t>Evaluation identique pour demandes d’information &amp; détection de signaux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D130310-0337-918B-F1D9-195B589846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D1BED3D-886B-97A8-0923-7074C9EB22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645AF0D-2872-3B47-EA4C-78934A8C2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766" y="466561"/>
            <a:ext cx="11042468" cy="380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6475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5;p12">
            <a:extLst>
              <a:ext uri="{FF2B5EF4-FFF2-40B4-BE49-F238E27FC236}">
                <a16:creationId xmlns:a16="http://schemas.microsoft.com/office/drawing/2014/main" id="{43E85120-1D2D-8574-2ACF-359FE431E973}"/>
              </a:ext>
            </a:extLst>
          </p:cNvPr>
          <p:cNvSpPr txBox="1"/>
          <p:nvPr/>
        </p:nvSpPr>
        <p:spPr>
          <a:xfrm>
            <a:off x="1063216" y="1107157"/>
            <a:ext cx="10065567" cy="210822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</a:pPr>
            <a:r>
              <a:rPr lang="fr-FR" sz="24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Notifications / demandes d’informations</a:t>
            </a:r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fr-FR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On parle principalement de l'automatisation</a:t>
            </a:r>
            <a:endParaRPr dirty="0"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fr-FR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Apports élevés, peu de menaces élevées</a:t>
            </a:r>
            <a:endParaRPr dirty="0"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fr-FR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Principale attente : diminution de la charge de travail liée au traitement administratif des dossiers.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8355003E-0BCD-CFCC-ADA0-A9B6F5CEA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Résumé des constats</a:t>
            </a:r>
          </a:p>
        </p:txBody>
      </p:sp>
      <p:sp>
        <p:nvSpPr>
          <p:cNvPr id="9" name="Google Shape;168;p11">
            <a:extLst>
              <a:ext uri="{FF2B5EF4-FFF2-40B4-BE49-F238E27FC236}">
                <a16:creationId xmlns:a16="http://schemas.microsoft.com/office/drawing/2014/main" id="{82B5ECAE-557C-1AC1-2560-2198FCAC2092}"/>
              </a:ext>
            </a:extLst>
          </p:cNvPr>
          <p:cNvSpPr txBox="1"/>
          <p:nvPr/>
        </p:nvSpPr>
        <p:spPr>
          <a:xfrm>
            <a:off x="1063216" y="3492638"/>
            <a:ext cx="10065566" cy="256989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  <a:buClr>
                <a:schemeClr val="lt1"/>
              </a:buClr>
              <a:buSzPts val="2000"/>
            </a:pPr>
            <a:r>
              <a:rPr lang="fr-FR" sz="2400" dirty="0">
                <a:solidFill>
                  <a:schemeClr val="accent2">
                    <a:lumMod val="20000"/>
                    <a:lumOff val="8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Signaux</a:t>
            </a:r>
          </a:p>
          <a:p>
            <a:pPr marL="285750" indent="-285750">
              <a:spcBef>
                <a:spcPts val="600"/>
              </a:spcBef>
              <a:buClr>
                <a:schemeClr val="lt1"/>
              </a:buClr>
              <a:buSzPts val="2000"/>
              <a:buFont typeface="Arial"/>
              <a:buChar char="•"/>
            </a:pPr>
            <a:r>
              <a:rPr lang="fr-FR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Parle principalement de l'automatisation</a:t>
            </a:r>
            <a:endParaRPr sz="2000" dirty="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buClr>
                <a:schemeClr val="lt1"/>
              </a:buClr>
              <a:buSzPts val="2000"/>
              <a:buFont typeface="Arial"/>
              <a:buChar char="•"/>
            </a:pPr>
            <a:r>
              <a:rPr lang="fr-FR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Pas d’apports élevés, pas de menaces élevées (automatisation Pharmacoepi non explorée)</a:t>
            </a:r>
            <a:endParaRPr sz="2000" dirty="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buClr>
                <a:schemeClr val="lt1"/>
              </a:buClr>
              <a:buSzPts val="2000"/>
              <a:buFont typeface="Arial"/>
              <a:buChar char="•"/>
            </a:pPr>
            <a:r>
              <a:rPr lang="fr-FR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 condition de prendre les précautions d'usage</a:t>
            </a:r>
            <a:endParaRPr sz="2000" dirty="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buClr>
                <a:schemeClr val="lt1"/>
              </a:buClr>
              <a:buSzPts val="2000"/>
              <a:buFont typeface="Arial"/>
              <a:buChar char="•"/>
            </a:pPr>
            <a:r>
              <a:rPr lang="fr-FR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À concevoir avec des professionnels</a:t>
            </a:r>
            <a:endParaRPr sz="2000" dirty="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buClr>
                <a:schemeClr val="lt1"/>
              </a:buClr>
              <a:buSzPts val="2000"/>
              <a:buFont typeface="Arial"/>
              <a:buChar char="•"/>
            </a:pPr>
            <a:r>
              <a:rPr lang="fr-FR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 pas le concevoir pour des activités critiques sans validation a posteriori</a:t>
            </a:r>
            <a:endParaRPr sz="2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386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RECOMMANDATIONS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E4174833-60AC-4F53-280A-9F2CBFF9C9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4501" y="1152000"/>
            <a:ext cx="10589499" cy="5310944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 sz="2000" dirty="0"/>
              <a:t>Préserver et développer l’expertise métier (incl. R&amp;D méthodes)</a:t>
            </a:r>
          </a:p>
          <a:p>
            <a:pPr marL="971550" lvl="3" indent="-514350"/>
            <a:r>
              <a:rPr lang="fr-FR" sz="2000" dirty="0"/>
              <a:t>Transfert tâches à faible valeur ajoutée vers automatisation</a:t>
            </a:r>
            <a:endParaRPr lang="fr-FR" sz="1800" dirty="0"/>
          </a:p>
          <a:p>
            <a:pPr marL="971550" lvl="3" indent="-514350"/>
            <a:r>
              <a:rPr lang="fr-FR" sz="2000" dirty="0"/>
              <a:t>Intégration nouvelles technologies + augmenter attractivité métier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FR" sz="2000" dirty="0"/>
              <a:t>Améliorer la qualité des déclarations</a:t>
            </a:r>
          </a:p>
          <a:p>
            <a:pPr marL="971550" lvl="3" indent="-514350"/>
            <a:r>
              <a:rPr lang="fr-FR" sz="1800" dirty="0"/>
              <a:t>Education au risque des produits de santé (grand public, service sanitaire…)</a:t>
            </a:r>
          </a:p>
          <a:p>
            <a:pPr marL="971550" lvl="3" indent="-514350"/>
            <a:r>
              <a:rPr lang="fr-FR" sz="1800" dirty="0"/>
              <a:t>Information, Formation à la déclaration informative et pertinente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FR" sz="2000" dirty="0"/>
              <a:t>Adapter les moyens techniques et réglementaires</a:t>
            </a:r>
          </a:p>
          <a:p>
            <a:pPr marL="971550" lvl="3" indent="-514350"/>
            <a:r>
              <a:rPr lang="fr-FR" sz="1800" dirty="0"/>
              <a:t>Equipements + standards et interopérabilité (Portail, DP, </a:t>
            </a:r>
            <a:r>
              <a:rPr lang="fr-FR" sz="1800" dirty="0" err="1"/>
              <a:t>MonEspaceSanté</a:t>
            </a:r>
            <a:r>
              <a:rPr lang="fr-FR" sz="1800" dirty="0"/>
              <a:t>, logiciels métiers)</a:t>
            </a:r>
          </a:p>
          <a:p>
            <a:pPr marL="971550" lvl="3" indent="-514350"/>
            <a:r>
              <a:rPr lang="fr-FR" sz="1800" dirty="0"/>
              <a:t>(R)évolution réglementaire : axer sur le qualitatif médical au lieu du quantitatif ; échange données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FR" sz="2000" dirty="0"/>
              <a:t>Implémenter une stratégie de développements des outils AI et IA au service de l’expertise</a:t>
            </a:r>
          </a:p>
          <a:p>
            <a:pPr marL="971550" lvl="3" indent="-514350"/>
            <a:r>
              <a:rPr lang="fr-FR" sz="2000" dirty="0"/>
              <a:t>Associer les vigilants au développement des outils </a:t>
            </a:r>
          </a:p>
          <a:p>
            <a:pPr marL="971550" lvl="3" indent="-514350"/>
            <a:r>
              <a:rPr lang="fr-FR" sz="2000" dirty="0"/>
              <a:t>Validation / experts des propositions IA </a:t>
            </a:r>
          </a:p>
          <a:p>
            <a:pPr marL="971550" lvl="3" indent="-514350"/>
            <a:r>
              <a:rPr lang="fr-FR" sz="2000" dirty="0"/>
              <a:t>Automatisation tâches non médicales/tâches préparatoires activités d’expertise</a:t>
            </a:r>
          </a:p>
          <a:p>
            <a:pPr marL="971550" lvl="3" indent="-514350"/>
            <a:r>
              <a:rPr lang="fr-FR" sz="2000" dirty="0"/>
              <a:t>Processus continu : validation/évaluation des performances &amp; identification nouvelles finalités</a:t>
            </a:r>
          </a:p>
          <a:p>
            <a:endParaRPr lang="fr-FR" sz="1200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1584D0E4-ED59-FB3F-B822-4E9E557AA9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72260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D5A5872-175E-16CE-32BA-07C87CA2A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RETOMBEES / </a:t>
            </a:r>
            <a:r>
              <a:rPr lang="fr-FR" dirty="0" err="1">
                <a:solidFill>
                  <a:srgbClr val="0070C0"/>
                </a:solidFill>
              </a:rPr>
              <a:t>PoURSUITE</a:t>
            </a:r>
            <a:r>
              <a:rPr lang="fr-FR" dirty="0">
                <a:solidFill>
                  <a:srgbClr val="0070C0"/>
                </a:solidFill>
              </a:rPr>
              <a:t> DES TRAVAUX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5963826E-6D4C-DB31-940F-F22536B292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2400" dirty="0"/>
              <a:t>Publication </a:t>
            </a:r>
          </a:p>
          <a:p>
            <a:pPr marL="896938" lvl="2" indent="-541338">
              <a:buFont typeface="Calibri" panose="020F0502020204030204" pitchFamily="34" charset="0"/>
              <a:buChar char="̶"/>
            </a:pPr>
            <a:r>
              <a:rPr lang="fr-FR" sz="2000" dirty="0" err="1"/>
              <a:t>Therapies</a:t>
            </a:r>
            <a:endParaRPr lang="fr-FR" sz="2000" dirty="0"/>
          </a:p>
          <a:p>
            <a:pPr marL="896938" lvl="2" indent="-541338">
              <a:buFont typeface="Calibri" panose="020F0502020204030204" pitchFamily="34" charset="0"/>
              <a:buChar char="̶"/>
            </a:pPr>
            <a:r>
              <a:rPr lang="fr-FR" sz="2000" dirty="0"/>
              <a:t>Expert Opinion in </a:t>
            </a:r>
            <a:r>
              <a:rPr lang="fr-FR" sz="2000" dirty="0" err="1"/>
              <a:t>Drugs</a:t>
            </a:r>
            <a:r>
              <a:rPr lang="fr-FR" sz="2000" dirty="0"/>
              <a:t> </a:t>
            </a:r>
            <a:r>
              <a:rPr lang="fr-FR" sz="2000" dirty="0" err="1"/>
              <a:t>Safety</a:t>
            </a:r>
            <a:r>
              <a:rPr lang="fr-FR" sz="2000" dirty="0"/>
              <a:t> : article invité en rédaction</a:t>
            </a: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dirty="0"/>
              <a:t>Communications</a:t>
            </a:r>
          </a:p>
          <a:p>
            <a:pPr marL="896938" lvl="2" indent="-541338">
              <a:buFont typeface="Calibri" panose="020F0502020204030204" pitchFamily="34" charset="0"/>
              <a:buChar char="̶"/>
            </a:pPr>
            <a:r>
              <a:rPr lang="fr-FR" sz="2000" dirty="0"/>
              <a:t>ISOP </a:t>
            </a:r>
            <a:r>
              <a:rPr lang="fr-FR" sz="2000" dirty="0" err="1"/>
              <a:t>annual</a:t>
            </a:r>
            <a:r>
              <a:rPr lang="fr-FR" sz="2000" dirty="0"/>
              <a:t> meeting, </a:t>
            </a:r>
            <a:r>
              <a:rPr lang="fr-FR" sz="2000" dirty="0" err="1"/>
              <a:t>Verona</a:t>
            </a:r>
            <a:r>
              <a:rPr lang="fr-FR" sz="2000" dirty="0"/>
              <a:t>, 2022, </a:t>
            </a:r>
            <a:r>
              <a:rPr lang="fr-FR" sz="2000" dirty="0" err="1"/>
              <a:t>Invited</a:t>
            </a:r>
            <a:r>
              <a:rPr lang="fr-FR" sz="2000" dirty="0"/>
              <a:t> </a:t>
            </a:r>
            <a:r>
              <a:rPr lang="fr-FR" sz="2000" dirty="0" err="1"/>
              <a:t>conference</a:t>
            </a:r>
            <a:endParaRPr lang="fr-FR" sz="2000" dirty="0"/>
          </a:p>
          <a:p>
            <a:pPr marL="896938" lvl="2" indent="-541338">
              <a:buFont typeface="Calibri" panose="020F0502020204030204" pitchFamily="34" charset="0"/>
              <a:buChar char="̶"/>
            </a:pPr>
            <a:r>
              <a:rPr lang="fr-FR" sz="2000" dirty="0"/>
              <a:t>ANSM : présentation au CSP Pharmacovigilance – session plénière</a:t>
            </a: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dirty="0"/>
              <a:t>Travaux en cours sur IA en Pharmacovigilance : évaluation performances des </a:t>
            </a:r>
            <a:r>
              <a:rPr lang="fr-FR" sz="2400" dirty="0" err="1"/>
              <a:t>transformers</a:t>
            </a:r>
            <a:r>
              <a:rPr lang="fr-FR" sz="2400" dirty="0"/>
              <a:t> (= </a:t>
            </a:r>
            <a:r>
              <a:rPr lang="fr-FR" sz="2400" dirty="0" err="1"/>
              <a:t>ChatGPT</a:t>
            </a:r>
            <a:r>
              <a:rPr lang="fr-FR" sz="2400" dirty="0"/>
              <a:t>)</a:t>
            </a:r>
          </a:p>
          <a:p>
            <a:pPr marL="896938" lvl="2" indent="-541338">
              <a:buFont typeface="Calibri" panose="020F0502020204030204" pitchFamily="34" charset="0"/>
              <a:buChar char="̶"/>
            </a:pPr>
            <a:r>
              <a:rPr lang="fr-FR" sz="2000" dirty="0"/>
              <a:t>Codage</a:t>
            </a:r>
          </a:p>
          <a:p>
            <a:pPr marL="896938" lvl="2" indent="-541338">
              <a:buFont typeface="Calibri" panose="020F0502020204030204" pitchFamily="34" charset="0"/>
              <a:buChar char="̶"/>
            </a:pPr>
            <a:r>
              <a:rPr lang="fr-FR" sz="2000" dirty="0"/>
              <a:t>Réponse simple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A4D8ADA-9B4A-3D72-8ED3-CEEACF34C7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541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09F241B-43CF-4AC7-C683-FAC4012EB6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3" t="21874" r="32589" b="11667"/>
          <a:stretch/>
        </p:blipFill>
        <p:spPr>
          <a:xfrm>
            <a:off x="2252662" y="116497"/>
            <a:ext cx="7686675" cy="662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379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4594" y="186109"/>
            <a:ext cx="5054506" cy="616679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949124" y="1742992"/>
            <a:ext cx="41321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0070C0"/>
                </a:solidFill>
              </a:rPr>
              <a:t>Le thème de l’IA abordé en 2018 sous l’angle de la recherche clinique et de la qualité des soins</a:t>
            </a:r>
          </a:p>
        </p:txBody>
      </p:sp>
    </p:spTree>
    <p:extLst>
      <p:ext uri="{BB962C8B-B14F-4D97-AF65-F5344CB8AC3E}">
        <p14:creationId xmlns:p14="http://schemas.microsoft.com/office/powerpoint/2010/main" val="4093091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99393" y="192000"/>
            <a:ext cx="9120000" cy="480000"/>
          </a:xfrm>
        </p:spPr>
        <p:txBody>
          <a:bodyPr/>
          <a:lstStyle/>
          <a:p>
            <a:r>
              <a:rPr lang="fr-FR" sz="3200" dirty="0">
                <a:solidFill>
                  <a:schemeClr val="accent1">
                    <a:lumMod val="75000"/>
                  </a:schemeClr>
                </a:solidFill>
              </a:rPr>
              <a:t>PERIMETRE - Constat – ETAT DES LIEUX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 -</a:t>
            </a:r>
            <a:endParaRPr lang="fr-FR" sz="1800" dirty="0"/>
          </a:p>
          <a:p>
            <a:pPr lvl="1"/>
            <a:endParaRPr lang="fr-FR" dirty="0"/>
          </a:p>
        </p:txBody>
      </p:sp>
      <p:sp>
        <p:nvSpPr>
          <p:cNvPr id="5" name="Espace réservé du texte 2"/>
          <p:cNvSpPr txBox="1">
            <a:spLocks/>
          </p:cNvSpPr>
          <p:nvPr/>
        </p:nvSpPr>
        <p:spPr>
          <a:xfrm>
            <a:off x="566946" y="1055999"/>
            <a:ext cx="10984587" cy="5378051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Wingdings 2" charset="2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Wingdings 2" pitchFamily="2" charset="2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bg2"/>
              </a:buClr>
              <a:buFont typeface="Arial" panose="020B0604020202020204" pitchFamily="34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Wingdings 2" pitchFamily="2" charset="2"/>
              </a:defRPr>
            </a:lvl2pPr>
            <a:lvl3pPr marL="0" marR="0" indent="0" algn="l" defTabSz="6858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SzTx/>
              <a:buFont typeface="Wingdings 2" charset="2"/>
              <a:buNone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Wingdings 2" pitchFamily="2" charset="2"/>
              </a:defRPr>
            </a:lvl3pPr>
            <a:lvl4pPr marL="108000" indent="-1800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Wingdings 2" charset="2"/>
              <a:buChar char="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Wingdings 2" pitchFamily="2" charset="2"/>
              </a:defRPr>
            </a:lvl4pPr>
            <a:lvl5pPr marL="540000" indent="-1800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>
                <a:schemeClr val="bg2"/>
              </a:buClr>
              <a:buFont typeface="Wingdings 2" charset="2"/>
              <a:buChar char="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Wingdings 2" pitchFamily="2" charset="2"/>
              </a:defRPr>
            </a:lvl5pPr>
            <a:lvl6pPr marL="720000" indent="-18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Police système"/>
              <a:buChar char="-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Tx/>
              <a:buChar char="-"/>
            </a:pPr>
            <a:r>
              <a:rPr lang="fr-FR" sz="2800" dirty="0"/>
              <a:t>Pharmacovigilance et Matériovigilance : Vigilance dans le titre </a:t>
            </a:r>
          </a:p>
          <a:p>
            <a:pPr marL="285750" indent="-285750">
              <a:buFontTx/>
              <a:buChar char="-"/>
            </a:pPr>
            <a:r>
              <a:rPr lang="fr-FR" sz="2800" dirty="0"/>
              <a:t>Nombreuses taches à faible valeur ajoutée, répétitives et chronophages (« </a:t>
            </a:r>
            <a:r>
              <a:rPr lang="fr-FR" sz="2800" i="1" dirty="0"/>
              <a:t>gestion administrative des cas</a:t>
            </a:r>
            <a:r>
              <a:rPr lang="fr-FR" sz="2800" dirty="0"/>
              <a:t> ») :  </a:t>
            </a:r>
            <a:r>
              <a:rPr lang="fr-FR" sz="1800" i="1" dirty="0"/>
              <a:t>traçabilité, enregistrement, archivage….</a:t>
            </a:r>
            <a:endParaRPr lang="fr-FR" dirty="0"/>
          </a:p>
          <a:p>
            <a:pPr marL="285750" indent="-285750">
              <a:buFontTx/>
              <a:buChar char="-"/>
            </a:pPr>
            <a:r>
              <a:rPr lang="fr-FR" sz="2800" dirty="0"/>
              <a:t>Volumétrie des déclarations : tendance de fond à l’augmentation indépendamment des crises sanitaires et/ou médiatiques</a:t>
            </a:r>
          </a:p>
          <a:p>
            <a:pPr marL="285750" indent="-285750">
              <a:buFontTx/>
              <a:buChar char="-"/>
            </a:pPr>
            <a:r>
              <a:rPr lang="fr-FR" sz="2800" dirty="0"/>
              <a:t>Evolution du réglementaire : déclaration obligatoire (no </a:t>
            </a:r>
            <a:r>
              <a:rPr lang="fr-FR" sz="2800" dirty="0" err="1"/>
              <a:t>Limit</a:t>
            </a:r>
            <a:r>
              <a:rPr lang="fr-FR" sz="2800" dirty="0"/>
              <a:t>…) et timing contraint et restreint </a:t>
            </a:r>
          </a:p>
          <a:p>
            <a:pPr marL="285750" indent="-285750">
              <a:buFontTx/>
              <a:buChar char="-"/>
            </a:pPr>
            <a:r>
              <a:rPr lang="fr-FR" sz="2800" dirty="0"/>
              <a:t>Augmentation des RH n’est pas et ne sera pas en adéquation</a:t>
            </a:r>
          </a:p>
          <a:p>
            <a:pPr marL="285750" indent="-285750">
              <a:buFontTx/>
              <a:buChar char="-"/>
            </a:pPr>
            <a:r>
              <a:rPr lang="fr-FR" sz="2800" dirty="0"/>
              <a:t>Risque d’embolisation du système de pharmacovigilance</a:t>
            </a:r>
          </a:p>
          <a:p>
            <a:pPr marL="285750" lvl="1" indent="-285750">
              <a:buFontTx/>
              <a:buChar char="-"/>
            </a:pPr>
            <a:r>
              <a:rPr lang="fr-FR" dirty="0"/>
              <a:t> 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79514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59219" y="3185107"/>
            <a:ext cx="406581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/>
              <a:t>F</a:t>
            </a:r>
            <a:r>
              <a:rPr lang="fr-FR" sz="2000" baseline="0" dirty="0"/>
              <a:t>orte augmentation proportion cas patient : </a:t>
            </a:r>
          </a:p>
          <a:p>
            <a:pPr marL="285750" indent="-285750">
              <a:buFontTx/>
              <a:buChar char="-"/>
            </a:pPr>
            <a:r>
              <a:rPr lang="fr-FR" sz="2000" baseline="0" dirty="0"/>
              <a:t>moins de 6% jusqu’en 2016</a:t>
            </a:r>
          </a:p>
          <a:p>
            <a:pPr marL="285750" indent="-285750">
              <a:buFontTx/>
              <a:buChar char="-"/>
            </a:pPr>
            <a:r>
              <a:rPr lang="fr-FR" sz="2000" baseline="0" dirty="0"/>
              <a:t>40% en 2017 </a:t>
            </a:r>
            <a:r>
              <a:rPr lang="fr-FR" sz="2000" dirty="0"/>
              <a:t>/ </a:t>
            </a:r>
            <a:r>
              <a:rPr lang="fr-FR" sz="2000" baseline="0" dirty="0"/>
              <a:t>30% 2018 LEVOTHYROX </a:t>
            </a:r>
          </a:p>
          <a:p>
            <a:pPr marL="285750" indent="-285750">
              <a:buFontTx/>
              <a:buChar char="-"/>
            </a:pPr>
            <a:r>
              <a:rPr lang="fr-FR" sz="2000" baseline="0" dirty="0"/>
              <a:t>40% en 2021</a:t>
            </a:r>
            <a:endParaRPr lang="fr-FR" sz="20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37A6D5A-B1E0-7CEF-2568-CF989A1AE087}"/>
              </a:ext>
            </a:extLst>
          </p:cNvPr>
          <p:cNvSpPr txBox="1"/>
          <p:nvPr/>
        </p:nvSpPr>
        <p:spPr>
          <a:xfrm>
            <a:off x="1455873" y="5124099"/>
            <a:ext cx="3885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/>
              <a:t>Grandvuillemin</a:t>
            </a:r>
            <a:r>
              <a:rPr lang="fr-FR" sz="2000" dirty="0"/>
              <a:t>, 2022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519FDAB-6AE1-6690-4BA5-6146AA0BB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5933" y="3402951"/>
            <a:ext cx="5311951" cy="323000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DC0FC99-BD14-D99F-7D63-F4FBE604EA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381"/>
          <a:stretch/>
        </p:blipFill>
        <p:spPr>
          <a:xfrm>
            <a:off x="5865934" y="655422"/>
            <a:ext cx="5314990" cy="3153101"/>
          </a:xfrm>
          <a:prstGeom prst="rect">
            <a:avLst/>
          </a:prstGeo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4B8D750-C633-9176-1340-364E90961F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37F7459-31ED-725B-DE3C-AB76B20ADBBB}"/>
              </a:ext>
            </a:extLst>
          </p:cNvPr>
          <p:cNvSpPr txBox="1"/>
          <p:nvPr/>
        </p:nvSpPr>
        <p:spPr>
          <a:xfrm>
            <a:off x="1459219" y="1373524"/>
            <a:ext cx="42136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Forte augmentation volume activité</a:t>
            </a:r>
          </a:p>
          <a:p>
            <a:r>
              <a:rPr lang="fr-FR" sz="2000" dirty="0"/>
              <a:t>2010-2019 : +100 % </a:t>
            </a:r>
          </a:p>
          <a:p>
            <a:endParaRPr lang="fr-FR" sz="1000" dirty="0"/>
          </a:p>
          <a:p>
            <a:r>
              <a:rPr lang="fr-FR" sz="2000" dirty="0"/>
              <a:t>Pariente, ISOP Boston Seminars, 2021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6B0BC770-2152-0A9B-6408-A841076B8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6700" y="479425"/>
            <a:ext cx="9118600" cy="481013"/>
          </a:xfrm>
        </p:spPr>
        <p:txBody>
          <a:bodyPr/>
          <a:lstStyle/>
          <a:p>
            <a:r>
              <a:rPr lang="fr-FR" sz="3200" dirty="0">
                <a:solidFill>
                  <a:schemeClr val="accent1">
                    <a:lumMod val="75000"/>
                  </a:schemeClr>
                </a:solidFill>
              </a:rPr>
              <a:t>PERIMETRE - Constat – ETAT DES LIEUX</a:t>
            </a:r>
          </a:p>
        </p:txBody>
      </p:sp>
    </p:spTree>
    <p:extLst>
      <p:ext uri="{BB962C8B-B14F-4D97-AF65-F5344CB8AC3E}">
        <p14:creationId xmlns:p14="http://schemas.microsoft.com/office/powerpoint/2010/main" val="400375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4"/>
          </p:nvPr>
        </p:nvSpPr>
        <p:spPr>
          <a:xfrm>
            <a:off x="534639" y="524572"/>
            <a:ext cx="10764455" cy="5963314"/>
          </a:xfrm>
        </p:spPr>
        <p:txBody>
          <a:bodyPr/>
          <a:lstStyle/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fr-FR" sz="2800" b="1" dirty="0"/>
              <a:t>Maintien d’un haut niveau de détection des signaux 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fr-FR" sz="2800" dirty="0"/>
              <a:t>Tâches en vigilance nombreuses et hétérogènes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dirty="0"/>
              <a:t>Toutes ne peuvent être automatisées ou complètement automatisées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dirty="0"/>
              <a:t>AI ciblant </a:t>
            </a:r>
            <a:r>
              <a:rPr lang="fr-FR" sz="2400" dirty="0" err="1"/>
              <a:t>process</a:t>
            </a:r>
            <a:r>
              <a:rPr lang="fr-FR" sz="2400" dirty="0"/>
              <a:t> chronophages sans besoin d’expertise humaine 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dirty="0"/>
              <a:t>AI pour aider à développer les processus de priorisations</a:t>
            </a:r>
          </a:p>
          <a:p>
            <a:pPr>
              <a:spcAft>
                <a:spcPts val="600"/>
              </a:spcAft>
            </a:pPr>
            <a:endParaRPr lang="fr-FR" sz="1200" dirty="0"/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fr-FR" sz="2800" b="1" dirty="0"/>
              <a:t>Libérer et sanctuariser  du temps pour les activités à forte valeur ajoutée</a:t>
            </a:r>
            <a:r>
              <a:rPr lang="fr-FR" sz="2800" dirty="0"/>
              <a:t> et non automatisable : </a:t>
            </a:r>
          </a:p>
          <a:p>
            <a:pPr marL="457200" lvl="1" indent="-457200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fr-FR" sz="2400" b="0" dirty="0"/>
              <a:t>expertise clinique spécifique à chaque vigilance (ex : pharmacologie clinique)</a:t>
            </a:r>
          </a:p>
          <a:p>
            <a:pPr marL="457200" lvl="1" indent="-457200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fr-FR" sz="2400" b="0" dirty="0"/>
              <a:t>analyse de signaux</a:t>
            </a:r>
          </a:p>
          <a:p>
            <a:pPr marL="457200" lvl="1" indent="-457200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fr-FR" sz="2400" b="0" dirty="0"/>
              <a:t>rapports d’expertise</a:t>
            </a:r>
          </a:p>
          <a:p>
            <a:pPr marL="457200" lvl="1" indent="-457200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fr-FR" sz="2400" b="0" dirty="0"/>
              <a:t>formation &amp; animation territoriale</a:t>
            </a:r>
          </a:p>
          <a:p>
            <a:pPr marL="457200" lvl="1" indent="-457200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fr-FR" sz="2400" b="0" dirty="0"/>
              <a:t>recherche &amp; développement de méthodes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9240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26714" y="235374"/>
            <a:ext cx="9120000" cy="480000"/>
          </a:xfrm>
        </p:spPr>
        <p:txBody>
          <a:bodyPr/>
          <a:lstStyle/>
          <a:p>
            <a:r>
              <a:rPr lang="fr-FR" sz="32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ATTRACTIVITE DU METIER DE </a:t>
            </a:r>
            <a:r>
              <a:rPr lang="fr-FR" sz="32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PhaRMACOVIGILANT</a:t>
            </a:r>
            <a:endParaRPr lang="fr-FR" sz="32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4"/>
          </p:nvPr>
        </p:nvSpPr>
        <p:spPr>
          <a:xfrm>
            <a:off x="6585784" y="1468999"/>
            <a:ext cx="4734044" cy="4480387"/>
          </a:xfrm>
        </p:spPr>
        <p:txBody>
          <a:bodyPr/>
          <a:lstStyle/>
          <a:p>
            <a:r>
              <a:rPr lang="fr-FR" sz="2800" dirty="0">
                <a:solidFill>
                  <a:srgbClr val="0070C0"/>
                </a:solidFill>
              </a:rPr>
              <a:t>Conserver les activités de fortes valeurs médicales et pharmacologiques</a:t>
            </a:r>
          </a:p>
          <a:p>
            <a:r>
              <a:rPr lang="fr-FR" sz="2800" dirty="0"/>
              <a:t>1 - Aider l’expertise déjà rare à se concentrer sur l’essentiel </a:t>
            </a:r>
          </a:p>
          <a:p>
            <a:r>
              <a:rPr lang="fr-FR" sz="2800" dirty="0"/>
              <a:t>2 - Bénéficier d’une aide technologique qui permet de s’occuper du reste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391" y="904790"/>
            <a:ext cx="5165836" cy="5608806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3639156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6561456" y="4771139"/>
            <a:ext cx="49090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QUALITES DES DONNEES (Contenu d’une déclaration : clinique/</a:t>
            </a:r>
            <a:r>
              <a:rPr lang="fr-FR" dirty="0" err="1"/>
              <a:t>symptomes</a:t>
            </a:r>
            <a:r>
              <a:rPr lang="fr-FR" dirty="0"/>
              <a:t>, médicaments, </a:t>
            </a:r>
          </a:p>
          <a:p>
            <a:pPr algn="ctr"/>
            <a:r>
              <a:rPr lang="fr-FR" dirty="0"/>
              <a:t>Chronologie, évolution, examens paracliniques….</a:t>
            </a:r>
          </a:p>
        </p:txBody>
      </p:sp>
      <p:graphicFrame>
        <p:nvGraphicFramePr>
          <p:cNvPr id="10" name="Diagramme 9"/>
          <p:cNvGraphicFramePr/>
          <p:nvPr>
            <p:extLst>
              <p:ext uri="{D42A27DB-BD31-4B8C-83A1-F6EECF244321}">
                <p14:modId xmlns:p14="http://schemas.microsoft.com/office/powerpoint/2010/main" val="2623456158"/>
              </p:ext>
            </p:extLst>
          </p:nvPr>
        </p:nvGraphicFramePr>
        <p:xfrm>
          <a:off x="1564076" y="106196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ZoneTexte 10"/>
          <p:cNvSpPr txBox="1"/>
          <p:nvPr/>
        </p:nvSpPr>
        <p:spPr>
          <a:xfrm>
            <a:off x="7237348" y="132177"/>
            <a:ext cx="3999054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Développer des outils  d’amont facilitant la production de données et </a:t>
            </a:r>
            <a:r>
              <a:rPr lang="fr-FR" b="1" dirty="0"/>
              <a:t>surtout leur  qualité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7237348" y="1163531"/>
            <a:ext cx="3999054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Données quelquefois préexistantes – </a:t>
            </a:r>
          </a:p>
          <a:p>
            <a:r>
              <a:rPr lang="fr-FR" dirty="0"/>
              <a:t>Interopérabilité des systèmes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8558A3B-3EA2-D539-91F7-F0F126B1EFBB}"/>
              </a:ext>
            </a:extLst>
          </p:cNvPr>
          <p:cNvSpPr txBox="1"/>
          <p:nvPr/>
        </p:nvSpPr>
        <p:spPr>
          <a:xfrm>
            <a:off x="838199" y="260224"/>
            <a:ext cx="6063343" cy="9541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800" dirty="0"/>
              <a:t>STIMULER UNE DECLARATION INTELLIGENTE :</a:t>
            </a:r>
          </a:p>
        </p:txBody>
      </p:sp>
    </p:spTree>
    <p:extLst>
      <p:ext uri="{BB962C8B-B14F-4D97-AF65-F5344CB8AC3E}">
        <p14:creationId xmlns:p14="http://schemas.microsoft.com/office/powerpoint/2010/main" val="173904120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1471</Words>
  <Application>Microsoft Office PowerPoint</Application>
  <PresentationFormat>Grand écran</PresentationFormat>
  <Paragraphs>252</Paragraphs>
  <Slides>27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5" baseType="lpstr">
      <vt:lpstr>Arial</vt:lpstr>
      <vt:lpstr>Calibri</vt:lpstr>
      <vt:lpstr>Calibri Light</vt:lpstr>
      <vt:lpstr>Lucida Sans</vt:lpstr>
      <vt:lpstr>Police système</vt:lpstr>
      <vt:lpstr>Wingdings</vt:lpstr>
      <vt:lpstr>Wingdings 2</vt:lpstr>
      <vt:lpstr>Thème Office</vt:lpstr>
      <vt:lpstr>Présentation PowerPoint</vt:lpstr>
      <vt:lpstr>Présentation PowerPoint</vt:lpstr>
      <vt:lpstr>Présentation PowerPoint</vt:lpstr>
      <vt:lpstr>Présentation PowerPoint</vt:lpstr>
      <vt:lpstr>PERIMETRE - Constat – ETAT DES LIEUX</vt:lpstr>
      <vt:lpstr>PERIMETRE - Constat – ETAT DES LIEUX</vt:lpstr>
      <vt:lpstr>Présentation PowerPoint</vt:lpstr>
      <vt:lpstr>ATTRACTIVITE DU METIER DE PhaRMACOVIGILANT</vt:lpstr>
      <vt:lpstr>Présentation PowerPoint</vt:lpstr>
      <vt:lpstr>Pharmacovigilance : Un système national CENTRE SUR LE PATIENT  SOUS DIMENSIONNE ET EN pleine MUTATION</vt:lpstr>
      <vt:lpstr>Vigilances : Etat des lieux</vt:lpstr>
      <vt:lpstr>ILLUSTRATION IA : ANSM – SYNAPSE- ABCUBE - CRPV</vt:lpstr>
      <vt:lpstr>Présentation PowerPoint</vt:lpstr>
      <vt:lpstr>Présentation PowerPoint</vt:lpstr>
      <vt:lpstr>Présentation PowerPoint</vt:lpstr>
      <vt:lpstr>MISE EN PLACE D’UN Club UtiLISATEURS CRPV </vt:lpstr>
      <vt:lpstr>Exemples d’usage de l’IA ou de l’AI en pharmacovigilance en Industrie  - 1/3</vt:lpstr>
      <vt:lpstr>Exemples d’usage de l’IA ou de l’AI en pharmacovigilance en Industrie  - 2/3</vt:lpstr>
      <vt:lpstr>Exemples d’usage de l’IA ou de l’AI en pharmacovigilance en Industrie  - 3/3</vt:lpstr>
      <vt:lpstr>SWOT Automatisation intelligente et Intelligence Artificielle en vigilance </vt:lpstr>
      <vt:lpstr>Présentation PowerPoint</vt:lpstr>
      <vt:lpstr>Travail évaluation TR6</vt:lpstr>
      <vt:lpstr>Présentation PowerPoint</vt:lpstr>
      <vt:lpstr>Evaluation identique pour demandes d’information &amp; détection de signaux</vt:lpstr>
      <vt:lpstr>Résumé des constats</vt:lpstr>
      <vt:lpstr>RECOMMANDATIONS</vt:lpstr>
      <vt:lpstr>RETOMBEES / PoURSUITE DES TRAVAUX</vt:lpstr>
    </vt:vector>
  </TitlesOfParts>
  <Company>APHM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MICALLEF Joëlle</dc:creator>
  <cp:lastModifiedBy>berangere.wagee@gmail.com</cp:lastModifiedBy>
  <cp:revision>101</cp:revision>
  <cp:lastPrinted>2022-06-28T07:56:46Z</cp:lastPrinted>
  <dcterms:created xsi:type="dcterms:W3CDTF">2022-06-28T07:34:11Z</dcterms:created>
  <dcterms:modified xsi:type="dcterms:W3CDTF">2023-05-05T09:12:53Z</dcterms:modified>
</cp:coreProperties>
</file>