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57" r:id="rId3"/>
    <p:sldId id="268" r:id="rId4"/>
    <p:sldId id="269" r:id="rId5"/>
    <p:sldId id="270" r:id="rId6"/>
    <p:sldId id="274" r:id="rId7"/>
    <p:sldId id="275" r:id="rId8"/>
    <p:sldId id="271" r:id="rId9"/>
    <p:sldId id="272" r:id="rId10"/>
    <p:sldId id="277" r:id="rId11"/>
    <p:sldId id="279" r:id="rId12"/>
    <p:sldId id="280" r:id="rId13"/>
    <p:sldId id="281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4"/>
    <p:restoredTop sz="94628"/>
  </p:normalViewPr>
  <p:slideViewPr>
    <p:cSldViewPr snapToGrid="0" snapToObjects="1">
      <p:cViewPr>
        <p:scale>
          <a:sx n="101" d="100"/>
          <a:sy n="101" d="100"/>
        </p:scale>
        <p:origin x="696" y="3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0F2DE60-8AB9-744C-81D7-7C16DE8E3B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E209912F-BE87-054D-B0CE-3B07F0B678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F09FE0F-E8DC-0446-A455-34593DE2D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7704-47CF-B64D-A1E0-6480C222E864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35698AE-8643-7244-86E0-C04F2C161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3FDC59D-589C-CA49-B13A-B4417B349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AECA-D98B-8942-9724-C988D5AE25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061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DCFBECF-8BE5-8846-9843-08AF52BEE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7327B4A7-DEE6-A14A-8E2D-02CE38F1D8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31076CB-89CB-E544-9052-2C04976CE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7704-47CF-B64D-A1E0-6480C222E864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6626669-3B7E-3240-9BE3-11386A547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6811E48-4805-5640-983E-7FFFB9F3B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AECA-D98B-8942-9724-C988D5AE25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62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5DC4DE7-FB06-5746-8616-3DC120FA9B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84655DE7-D071-D14B-8DE3-4568B70C2F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4D4795B-30BA-BA4D-8AE0-ABBFF06C0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7704-47CF-B64D-A1E0-6480C222E864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9C99135-8B37-FB40-9C38-7FF0B16D5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5692360-30C4-8E49-9499-72D2994A0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AECA-D98B-8942-9724-C988D5AE25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987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CC6B688-2CDC-0C44-B9B9-4FB3ECB62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95" y="52608"/>
            <a:ext cx="10515600" cy="769196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FF0000"/>
                </a:solidFill>
                <a:latin typeface="Comic Sans MS" panose="030F0902030302020204" pitchFamily="66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2686BE6-88C5-964B-8B31-256832628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latin typeface="Comic Sans MS" panose="030F0902030302020204" pitchFamily="66" charset="0"/>
              </a:defRPr>
            </a:lvl1pPr>
          </a:lstStyle>
          <a:p>
            <a:r>
              <a:rPr lang="fr-FR" dirty="0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24C9125-ACEB-CE4A-A1F8-E471C3B5E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7704-47CF-B64D-A1E0-6480C222E864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19BE46A-6C9D-464A-9DEE-38714C118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CEEA4AB-5E2C-3E4B-934E-BE85C6EB0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AECA-D98B-8942-9724-C988D5AE25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5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C4669FE-90FD-134D-8F20-80F98D4B8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09974BB-9485-4243-BA62-46EA1AD71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6B4A71A-3821-EB44-8DA0-8E34AB1BF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7704-47CF-B64D-A1E0-6480C222E864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B7F1450-B275-7940-B5EB-E73408029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0866BB1-C90B-1F4A-9F90-1905F0DC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AECA-D98B-8942-9724-C988D5AE25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3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BA410CD-2C7B-DE4D-89C7-34937F679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2EF647F-22BC-2847-844E-E1E6CED64E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1F8D39C-FAAF-044C-A5EA-587E21256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A7A60FB-4C69-AA44-ACB6-72AB08E61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7704-47CF-B64D-A1E0-6480C222E864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A2C3C31-2CCB-C44B-B2B1-93CBA7D6F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802DB45-FD19-4749-B93B-5A5CF455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AECA-D98B-8942-9724-C988D5AE25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93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F25E3CD-8F66-6843-8872-C5B562E43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12853D53-DE93-714E-9E11-4E25C1203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49C28EBD-B45B-D448-9ED0-5B9B128FD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2E129255-FA86-2849-AC2F-EE1DFD392B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F9A03855-7A3B-F943-959F-099488DD65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9C492BC5-9C25-B241-A793-D58C9A02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7704-47CF-B64D-A1E0-6480C222E864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C0DE7AC4-3B93-2441-BFEC-B3DF11F2E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FACC2841-3EF6-EA4F-9F21-001890CA1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AECA-D98B-8942-9724-C988D5AE25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29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5C03C9D-218E-E84D-B527-AF890F02D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B08193EC-289C-7B49-AEDF-1F789EEBD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7704-47CF-B64D-A1E0-6480C222E864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FBF778E-4745-3F4B-91FC-D504CF11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0739E930-EE1D-D94E-9649-D1D8B3C1B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AECA-D98B-8942-9724-C988D5AE25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73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C2E0D5DD-B983-AB47-8C09-677FF0E30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7704-47CF-B64D-A1E0-6480C222E864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406857AC-7ED2-8E44-B5B6-209D40C3F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DD6F7D72-BF47-0F4D-A098-B81A112CE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AECA-D98B-8942-9724-C988D5AE25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05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2550A9D-09BD-E54F-B3A0-9FFE42D9B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4AE40A0-3BBB-374B-B53F-3DB54198A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19E0F03-1181-ED4C-922C-FE1F80234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4D34490-F675-334D-B1A4-3FBAF9D4B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7704-47CF-B64D-A1E0-6480C222E864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FD8A113-B373-1146-AA2B-3A5D226E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474BFC92-7CCF-3B40-93BC-146EA2AF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AECA-D98B-8942-9724-C988D5AE25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274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205F49B-5466-AC45-8C8E-AA294001B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C14F248F-3348-0640-A412-D37DDF6CFA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96D281C8-3A81-1B46-8C4B-AA2C12759F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38E731F-5B66-9042-9399-015B31DF0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97704-47CF-B64D-A1E0-6480C222E864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BED1025-5AB8-BD4B-9F98-E0CE8126F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15161AA-69D4-7741-8479-BD3EBAA93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7AECA-D98B-8942-9724-C988D5AE25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93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057356E4-FB73-C144-A065-D820E7C55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B70D213-DFF5-5349-9A81-E086C6E78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9001D71-7381-7442-817B-6536F2797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97704-47CF-B64D-A1E0-6480C222E864}" type="datetimeFigureOut">
              <a:rPr lang="fr-FR" smtClean="0"/>
              <a:t>13/09/2021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18131E3-43B3-9940-8C70-89894DD25F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C16CC3F-11C8-4344-8D7F-D883DDACE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7AECA-D98B-8942-9724-C988D5AE25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82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age 1" descr="giens.jpg">
            <a:extLst>
              <a:ext uri="{FF2B5EF4-FFF2-40B4-BE49-F238E27FC236}">
                <a16:creationId xmlns:a16="http://schemas.microsoft.com/office/drawing/2014/main" xmlns="" id="{94D344AF-D751-A04F-BD75-67CBDB4B27F6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ZoneTexte 2">
            <a:extLst>
              <a:ext uri="{FF2B5EF4-FFF2-40B4-BE49-F238E27FC236}">
                <a16:creationId xmlns:a16="http://schemas.microsoft.com/office/drawing/2014/main" xmlns="" id="{B6088200-128F-284A-8D79-81513A2866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210" y="237381"/>
            <a:ext cx="750558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3600" b="1" dirty="0">
                <a:latin typeface="Comic Sans MS" panose="030F0902030302020204" pitchFamily="66" charset="0"/>
              </a:rPr>
              <a:t>Les Nouveaux Ateliers de Giens,</a:t>
            </a:r>
          </a:p>
          <a:p>
            <a:pPr algn="ctr" eaLnBrk="1" hangingPunct="1"/>
            <a:r>
              <a:rPr lang="fr-FR" altLang="fr-FR" sz="3600" b="1" dirty="0">
                <a:latin typeface="Comic Sans MS" panose="030F0902030302020204" pitchFamily="66" charset="0"/>
              </a:rPr>
              <a:t>Comme si vous y étiez... </a:t>
            </a:r>
          </a:p>
        </p:txBody>
      </p:sp>
      <p:sp>
        <p:nvSpPr>
          <p:cNvPr id="16388" name="ZoneTexte 4">
            <a:extLst>
              <a:ext uri="{FF2B5EF4-FFF2-40B4-BE49-F238E27FC236}">
                <a16:creationId xmlns:a16="http://schemas.microsoft.com/office/drawing/2014/main" xmlns="" id="{270C66CC-6CE2-2C4E-93E2-47AA44121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" y="3440017"/>
            <a:ext cx="112395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fr-FR" altLang="fr-FR" sz="2800" b="1" i="1" dirty="0">
                <a:solidFill>
                  <a:srgbClr val="003366"/>
                </a:solidFill>
                <a:latin typeface="Comic Sans MS" panose="030F0902030302020204" pitchFamily="66" charset="0"/>
              </a:rPr>
              <a:t>Crise sanitaire</a:t>
            </a:r>
          </a:p>
          <a:p>
            <a:pPr algn="ctr" eaLnBrk="1" hangingPunct="1"/>
            <a:r>
              <a:rPr lang="fr-FR" altLang="fr-FR" b="1" i="1" dirty="0">
                <a:solidFill>
                  <a:srgbClr val="003366"/>
                </a:solidFill>
                <a:latin typeface="Comic Sans MS" panose="030F0902030302020204" pitchFamily="66" charset="0"/>
              </a:rPr>
              <a:t>Quelles opportunités pour la recherche sur le médicament ?</a:t>
            </a:r>
          </a:p>
          <a:p>
            <a:pPr algn="ctr" eaLnBrk="1" hangingPunct="1"/>
            <a:endParaRPr lang="fr-FR" altLang="fr-FR" b="1" i="1" dirty="0">
              <a:solidFill>
                <a:srgbClr val="003366"/>
              </a:solidFill>
              <a:latin typeface="Comic Sans MS" panose="030F0902030302020204" pitchFamily="66" charset="0"/>
            </a:endParaRPr>
          </a:p>
          <a:p>
            <a:pPr algn="ctr" eaLnBrk="1" hangingPunct="1"/>
            <a:endParaRPr lang="fr-FR" altLang="fr-FR" sz="2000" b="1" i="1" dirty="0">
              <a:solidFill>
                <a:srgbClr val="003366"/>
              </a:solidFill>
              <a:latin typeface="Comic Sans MS" panose="030F0902030302020204" pitchFamily="66" charset="0"/>
            </a:endParaRPr>
          </a:p>
          <a:p>
            <a:pPr algn="ctr" eaLnBrk="1" hangingPunct="1"/>
            <a:r>
              <a:rPr lang="fr-FR" altLang="fr-FR" sz="2000" b="1" i="1" dirty="0">
                <a:solidFill>
                  <a:srgbClr val="003366"/>
                </a:solidFill>
                <a:latin typeface="Comic Sans MS" panose="030F0902030302020204" pitchFamily="66" charset="0"/>
              </a:rPr>
              <a:t>Modérateurs : Stanislas CVIKLINSKI, Dominique DEPLANQUE</a:t>
            </a:r>
          </a:p>
          <a:p>
            <a:pPr algn="ctr" eaLnBrk="1" hangingPunct="1"/>
            <a:r>
              <a:rPr lang="fr-FR" altLang="fr-FR" sz="2000" b="1" i="1" dirty="0">
                <a:solidFill>
                  <a:srgbClr val="003366"/>
                </a:solidFill>
                <a:latin typeface="Comic Sans MS" panose="030F0902030302020204" pitchFamily="66" charset="0"/>
              </a:rPr>
              <a:t>Coordonnateur : Marc BARDOU</a:t>
            </a:r>
          </a:p>
        </p:txBody>
      </p:sp>
      <p:sp>
        <p:nvSpPr>
          <p:cNvPr id="16389" name="AutoShape 2" descr="data:image/jpeg;base64,/9j/4AAQSkZJRgABAQAAAQABAAD/2wCEAAkGBhQSERQUEBQVFBUVGCAaGRcYGRwcHhcdHiAcGBkaGiEXHCYfFxwjHRgYHzIgJScpLSwsGh4xNjAqNSYtLSoBCQoKDQwNFA8PFCkYFBgpKSwpKTApKTU1NSkpNSkpNjU1KS0pKTUpNSkqLCwsKSkpNSo1KS41KSw1KTU1KTUzK//AABEIAH4BjwMBIgACEQEDEQH/xAAcAAEAAwADAQEAAAAAAAAAAAAABQYHAwQIAgH/xABOEAACAQMCAwUFAQoLBQgDAAABAgMABBESIQUGMQcTQVFhFCIycYGRCCM1QlJicpKhsRUXM3SCk6Kys9HTNFNUY8EYJENzg8LD4RY2df/EABkBAQEBAQEBAAAAAAAAAAAAAAABBAUDAv/EACgRAQABBAEBBwUBAAAAAAAAAAABAgMEERIhEzEyQVFhcRShscHwBf/aAAwDAQACEQMRAD8A3GlKUClKUClKUCoLjnOdvakq7F3H4ibkfPwX6nPpUXz9zYbdRDAcSuMsw6ovTbyY7/IfSoXlDkLvlE91nQ26pnBf85j1AP2nrnzwXcmubnZWY3V5z5Q6+PhWqbP1GTOqJ7ojvlyS9p8zti3t1+R1OfsXFXLlniEs1uHuE0OSQV0suwOBsxz0rvWlkkS6YkVF8lAH7qiedOaBw+0a5ZDIFZRpDac6mC9SD0zXrZtXaZ3Xc5e2mfJyLFdPG1Z4e+9ynaVmHDu32zcgTRTw5/GwrqP1Tq+xav3BeYre7TXazJKo66TuvowPvKfQgVqYEjSlRfMnH1srd7iRJHRMahGASATjVhmGwyM7+tBKUqrcndo1txJpEtxIrxgMVkCgkHbK6WbIBwD8x51aaBSlKBSlUNO2Sza69mijuJXMndqUVCrHOnKkyD3fHOOm9BfKyTtg5J4heXEb2oM0IQKIw6robJ1Nh2AOQV94b7Y8q1uqvzl2hW/DWiFwsrGUMV7tVONOkHOp1/KFBzdn/Cbi2sIYrx9cq5z72rSCSVTV+NpGB+wbCrFXS4NxVbm3injDBJUDqGwCARkZwSM/Wu7QKV+O4AJJwBuSfCqRxztk4fbkqsjXDDqIRqH6xIQ/QmgvFKyGT7oiEHa0kx6yKD9gB/fUnwvt6spCBNHNBn8YqHUfqEt/ZoNLpXT4VxmG5jEltKkqHxQg49D5H0O9dygUpULzFzjaWIBu5lQkZVN2dvUKoJx69PWgmqVmr9vdgDtHdN6hE/6yA18/x+2P+6uv1I/9Wg0ylZn/AB+2P+6uv1I/9WrHyb2iW/EmlW3SZTEFLd4qjOokDGl2/JNBaaUpQKVX+Y+fLKx2uZ1D/wC7XLP+quSvzOBVIvfug7dT96tpnHmzIn7i1Bq9KyS1+6GgJ++WsoHmjo37Dpq4cu9p1heEJFNokPSOUaGJ8hn3WPopNBa6UpQKUqP41x+C0j7y6lSJfAsdyfJQN2PoATQSFKy/iXb9aISIYZ5fzjpQH5aiW+1RXSt/uh4SfftJAPzZFY/YQv76DXaVUuXO1KwvWCRy93IdhHKNBJ8lOSrH0DE1baBSlKBSlKBSlKDHrtPauKsr7hp9B/RU6cfqrWwKMDArIeOqbPibPjYSiUfnKx1ED+0v0rWra5WRFdCGVgCCPEHpXLwOlV2J8W+rvf6+5osVU+Dj0/vjTlrjuLZZF0yKrqfBgCPsO1clK6jgqzxjs24fcgiS1jU/lxju2HrlMZ+uayHm7kG64LILuylcxA4Eg2ePJ2WUDZlPTONJ6EDbPoSuC9s0ljeOVQyOpVlPQgjBH2UFV7Nuf14lAdYCXEWBIg6HPR1z+KcHbwII8ibZdWyyIySAMjqVZT0IIwQfmDXnbkh24dx5Yckjvmt2/OViVUn+kI2+lejqDzPIsvAuL7ZKxNkf82F/3krt6OvpXpKzu1ljSSMhkdQysPEEZB+w1nfbdyj7RaC6jGZbbJbHVoj8f6p9/wCWvzqP7CObtcT2Mp96LLxZ8UJ99f6LHPyb82qNapSvxmAGTsB41BSO1zm72KxKxnE1xmNMdVGPvj/QHAPmy1TOwflHUz30g2TMcPz6SOPkPcHzfyqqc18Vk41xUJBurMIoPIICSZD6H3pD6YHhXongvCEtbeKCIYSJQo9cdSfUnJPqTVHdrFfuh/5Sy/Rl/fHW1Viv3Q/8pZfoy/vjqDSOzv8ABVl/N0/uip+edUVmchVUEknYADck+QAqA7O/wVZfzdP7oqA7cOMNDw0ohwbiRYz+jgu326AvyY0Ge80833XHLsWliGEBOFTprA6yzHwXx0nYbbFqv/K/YpZ26hroe1S+OvaMHyVPEfpZ+nSuv2FcvLFZNckffLhiAfJEJQAfNgx9dvKtMqiOi5dtlGFt4FHkIkA/YKhePdmvDrhGMlvHEcfykQEZX1JXAOPzgRXU5w7WLSx1Ip9onG3dxkYU/nt0T5bn0rMXueLcwPpUabfO4GUhX9I7mVh5e8fQUEBc3x4VfMeGXgmVf/EUHSw8UkHwyAeYJHiCD09Ecncwm9tI52ieFmG6sCNx4qSPeQ9Qf8qrvJ/Y/aWemSYe0zDfU49xT+Ym4+pyfLFX2g6vFL0QwyykZEaM5HnpBbH7K84cocIfjXEz7VI3vBpZWHUqCBoTOyjLKo8hXpWeBXVkcZVgVI8wRgj7K898Z5H4hwa69osw8kaElJUXVhT+LKo3G2xONJ6gg9A2C17MeGxqFFnC3q41k/MuSa5v4uuG/wDBW39Wv+VZ/wAG+6DXAF5bHI6tCwI/VcjH6xq02HbPwyTrM0R8pI3H7VDL+2gl/wCLrhv/AAVt/Vr/AJV3+EctW1qWNrBFCXwGKKF1YzjOOuMn7a/eGcyWtz/s9xDL6I6k/UA5FSVQKyjta7UWtmNnZNplx99lHWMEZCJ5ORuW/FBGNzldP4jeCKKSRukaM5+Sgsf3V517MOFfwjxYPc++F1XEmfxmyMA+mt1OPIYqie5G7GXulFxxFnRH94Rg/fHzvqdjumfL4j5rWrcM5EsLcYitIR6lAzfVnyx+2p6lQRN5ylZyjEtrbsD5xJn6HGRWd85dhcTK0nDSY3G/cs2Uf0Vm3Q/Mkfo9a1qlBiHZl2mywTLY8RLFdXdo8mdUL50hHJ3K5233U+nTb6wrt85fWO4huUGO/BWTHiyY0t8ypx/QFaryDxdrrh1rM5y7RgMfNlJRj9SpP1qjtc1cxJY2ktxJuEGy9NbHZVHzJG/gMnwrB+X+BXXMF68txIQi/wApJjZAfhiiU7Dx28MEnJ6337oCYixgUdGuBn1wkmP31JdiFqq8KRgN5JJGb1IbQP7KCgmOC9m3D7VQEto3b8uUCRj65cHH0AFSVzyraSDTJawMPWJP8tqlaVBj/P8A2KxiNp+GgqyjLQZLBgNz3edw35uSD0GPH77F+0J5j7FdMXYLmF2OSwHxRsT8RA3B64B8hWumvL3FHNrxmcwe53dxLpx4A6xgemGIqj1DSlKgUpSgUpSgr3OHKovIwVwsqfCT0I8Vb0Pn4H61R+B8zT8OcwzoxQHeNtivqh6YPXyPp1rWa6nEeExTrpmjVx4ZG4+R6j6VivYs1V9pbq41/l1MXPii32F6nna+8fCO4fzraTAYmVD+TJ7hH62x+hNTEFwrjUjBh5qQR9oqpXXZfbtvG8sfpkMP7Qz+2p/l7gotIBErFwCTkjHU58K+7NV/erlMa9YeWTRiceViud+kx+0lXzI4AJJAAGST4DxNdbiPFYbdC9xKkSD8Z2Cj9vU+lYz2idrJvAbPhquUkOhpADqmztojX4gp6HO56YA66mBVOG8UFzx6KdfhlvlZf0TINP8AZxXpwV5Z5Z4e8HF7WKYaZI7qIMMg4OtTjI2PWvUwqyPmRAwIYAgjBB6EeINeaeYeHScE4sGhzpRhLDn8aNsjQT8tUZ+WfGvTFUHtj5R9ssjLGMzW2XXHVk/8RfsAYeqgeNQXLg/FUuYI54TlJVDL9fA+RB2I8waonbXzd7NaezxnEtyCpx1WL8c+mr4Pq3lVY7EeeFiEtpcOFQBpo2Y7LgapV+WBr+j1UryeXjnFvdyBM+lf+VCudz6hcsfNifOqL52D8o6Ue+lG75jhz4KD98cfNhpH6Leda/XX4fYJBEkUQ0pGoVR5ADArsVArFfuh/wCUsv0Zf3x1tVYr90P/ACll+jL++Og0js7/AAVZfzdP7oqrdvdgX4fHIoz3UwLegZWTP6xUfWrT2d/gqy/m6f3RUtxfhcdzBJBMMpIpVh6HxHkR1B8CBQZ52ac3xwcC7xld/ZC6usY1NgsXU4zsMOMsdhg+VU/inPvE+MyG3sY3jjPVIjvg+MshxpHp7o8PerpwSXXLt+wde8hk2PglxGOhHgrrnp4ZI6Nk7JyRx/h88IXhxijA3MIARlPjqQb/ANIZB8zVFS5P7DIYcScQYTv17pciNfn0Mn7B6GtRggVFCooVVGAqgAAeQA2Ar7rr33EI4ULzSJGg6s7BQPqag5pJAoJYgADJJ6ADqTWFcg8w3N9xzKzzm31yy92ZH0CP3ggK6sYy8YxiubtI7VvbAbPhoZkkOl5ADqlzt3ca/FpPQnGW6Yx1u3ZRyCeHwGScD2mbBcde7UbrHnxO+SR47b6QaovdKE1x9+v5Q+0VBHcT5WtLjJuLaGQnxaNSftxn9tVm/wCxXhsnwxPEfOORv3OWX9lXfv1/KH2infr+UPtFBjHHewB0BexuNZG4SUBT9HXbPzUfOo3kntOu7G5FrxBneIP3biXd4DnTnUd2UeIJO249dq4nzLa26lp7iKMD8pxk/IZyT6AV515muf4X4u5tEOJ3VEyMEhVVDI3kMKW9AN6o9JcXsu+t5ouneRsn6ylf+tefuxjigtuKiOX3TKjQ77YfKsAfUsmn5kV6LVcACsQ7X+zqSOVr+zUlGOuVV6xv1MoxvpPUkfCcnodg3ClZPyF21xSIsPEm7uQAAT49yT1fH8m3r8J67dK1O2u0kUPG6up6MpDA/IjY1By0r8ZsbnaqJzl2vWtmrJAy3M/QKhyqnzdhsMfkjJ+XWgp/3QfF1aS1t1OWQNI3pqwqf3XP2Veux/8AA9r/AOp/iyV5+42t1OPbrkMRcSECQ7ByBuEH5KgBdthjHga9A9j/AOB7X/1P8WSqK790H/sdt/5//wAb1N9i34Ih/Tk/xGqE+6D/ANjtv/P/APjepvsW/BEP6cn+I1BeaUpUA15d5s/DF1/OJP8A3V6iNeXebPwxdfziT/3VYHqKlKVApSlApSlApSlAqv8APfA57uzeG1kEUrMpDlmXADAsMoCdwCKsFKDEbbsBuZG1XV4nzVXkb7XK1ovKHZxacO96FS8uMGaTBb1C4ACD5DfxJq00oM2n7IWbint/tIA9oWbu+6P4pDadWv064+laTSlApSlBi3MfYLI07vZTRLE5LBJNSmPO+kFVbUo8Om22/Wrb2admQ4b3kkrrLPINOVBCouclVzuckAk4HQbed8pQKUpQKo/aP2cNxRoGWcQ9yHG6F9WoqfBhjGn9tXilBG8t8I9ltILctrMMapqxjVpGM4ycfbUlSlB0uLcGhuojFcxrLGfxWHj5jxU+owazDjXYAhbXY3LRHqEkGoD5OpDD6gn1rXKUGKfxbcdT3Y7/ACvpdTj9hXaviHsMvZ3DX14nzzJM30MmnH2mtupQVblHs4tOH+9CheXGDNJu3qF2AQfogeuatNKUHV4rZd9BLFnT3kbJnGcalK5x44zWPj7nVv8AjU/qD/q1tVKDFf8As7N/xqf1B/1af9nZv+NT+oP+rW1UoMhsvueIgfvt27DxEcap+1mf91X/AJX5GtOHg+zR4YjDSMdTsPIk9B6DA9Kn6UClKUFD5m7GrK7JeMNbSHcmLGknzKHb9XTVMfsIvImJtbyMev3yI/XRq/fW30oMOk7EeIy7T3sbD86SaT9jqBVk5b7CbWBg91I1yR0TGiP6gElvkTjzFabSgp3aD2ffwlFBFHKsAhYkfe9Qxp0gABl0gVL8m8umxs4rYv3hj1e+F051Oz9MnHxY6+FTVKCp9ovI54nDFEsoh7uTXkpqz7rLjAYY+LNd7kjlk8Ps0tjIJShY6gunOpi3TJ6Zx1qepQKUpQKyri/Yk097Lci7VRJIz6O6JxqztnvN8Z8q1WlApSlApSlApSlApSlApSlApSlApSlApSlApSlApSlApSlApSlApSlApSlApSlApSlApSlApSlApSlApSlApSlApSlApSlApSlApSlApSlApSlApSlApSlApSlApSlApSlApSlApSlApSlApSlApSlApSlApSlB8lxnGd/KoDmfmN7aaxjRVYXNwImJz7oIJyuPHbxrO+YuH210t7PZ2EkugyFr5rgoVkXJYwhiS6oR0AA2wKleIXzTQ8uyyHU7zRMxPiTEck+pO9BcG5if+FVstK6DamfVvq1CTu8eWMb13oL2c3UkbQaYFRSk+sHWx+JdHVcefp61XH//AGNP/wCcf8euhwG2htuNcTIAjjFvHK+5wCxZ5GOd/M0GhBxnGd/Kv0msJ43ZxpZ+3cPsJbdY3R47x7j7441hdTRklmR843PiDjGaufH+Ex3XHYYpwzRNYszIGKh8S7B9JGpcnOk7ZAoNDVs9N6axnGd/KsojuP4Ml43HZjTHDBHNFHklY3ZSCVBztnBx6Dyqc5a7OLJ7a3nnQzXDqkrTtI+tnYBydQYEDJxjy86C9s4HU4r9rJLtXv8AiV739k99HbOsUcXfJGkW2SxV2XUznfVvsMeAxaOzrhVzb+0xyxPBba1a2ieVJTGCD3iBkY4UMAQD5+O9Bc6/AwPQ1Ru1CHW/DELMoe9VCUYq2GR1YBl3GQSMjzrprwCHh/GrFbJO5S5imWVFJ0v3ah1JBJ97Pj/90GiaxnGd/Ko7jnMEdoITKGPfTJCmkZ9984zkjA2JJ/fWV8w2FtdR3txZWEkmgyMb5rgoQ65ZmhDEl0UjoNIwMCpHm21S7sOCzXCiSSSa2R2OfeWVcyKcHoxUE0GjcdvJooHe1h9olGNMWsJq3APvNsMDJ+ld1X90Fvd23Gen1rO+1Lle2h4NIIolQQENFgn3C8iByN98hj1z1rk4pZrf8ZFpdAvbW9qJhDkhZJGbTqcD4go2APj8zkNCBprGcZ38qyue2FnccVsrfItm4c84iySsT4ZGCZJ0hhvj5VH8X5Xgj4DFfoGF4kMMouC7Fw2YxjJOygHAXoABQbIzgdTj51G8y8Ua2s7idAGaKJnAPQlQSAcb42qoc5JbXN1DC1m1/dCHX3femOOJCfjck6QSdhsT+yoPgcjrwrjdu6si25lVIi/ed0Gj1d2G/GUHp8zQahwO/M9tBMwAMsSOQOgLKGIGfDeu6rg9Dmsu5o4hKOG8Jtog5F0IY3EbhGdBGpMauxAQvsM56Ajxrp3XLN3C8cvCOGtZSrkP/wB5hZJUIIw694dRBwQfT5YDXqVUf41+GbH2kYP43dy6V3xhjowh9DjbB6GpzivMdvbQieeVEibGls5153UIFyXJG+2dqCSpUNwLm+1vC4tpdTJ8SFWR1B6ErIA2PXGK7FlzDBNbe1RyaoNLNr0sNkyGOCNW2k+HhQSNKg7jnazjjglknVI7hS0TMGAYKusndfd2/Kx5da7fA+Pw3kZkt2ZkDFclHTcYJ2kUE9RvQSNKqN9xOUcctoQ7CJrWR2TOxYMAGPqBUjxznezs3EdxNpkI1aFV3YD8oiNSVHqcUE7SoV+crMWvtZuE9nOwkGTk9NIAGrV+bjPpXJwDmm3vQ5tpC/dkBgVdCudxkOoO4BoJalR3HOYILOPvbqQRpkKCQSWJ6BQoJY7HYDwNcXCOara5ieWGUGOMkOzBk0EDUdXeAFcAg70EtSq1w7tGsJ5Viin1O5wnuSBXPkrMgVjt4Gvnlnjy3V3dmK77+NNAEHclO4PvBveZQZNRUn0xQWelVdu03hwk7s3K51adel+71dMd5p7v+1iu/wAY5wtLV9FxMsbFNYUhiWXVo93SDqOo40jJ9MUEzSorgHNFteqzWsgfQdLDDKynyZXAYePh4HyqMftN4cJO79pUkNpLBXKBumNYXRnPrQWilQvHucbSzZVuZQruMqiqzuR56Y1JA9SMbGv2LnKza1a7W4QwLs0m/unYaSMag2SPdxncbb0EzSofgHN1telxayFygBYFHQgNnScSKNjg7+lSdzcrGjPIwRFBLMxwFA3JJPQUHLSs35i7SIJ2sksLhtTXsIcBHTXESVcAuoDrkqDj0q28d50tLN1S4l0uwyEVWdsflFY1JA9T5Ggm6V0uD8ahuohLbSLLGdtS+Y6gg7qR5HBqv898Slil4aInZBLeojgH41IbKnzGwoLbSoPj/OlpZMqXUuh3GpVCu7EdCcIpIGfE13uDcbhu4hLbSLLGdtS+Y6gg7qfQjNBWY+zfSJYY7y4js5WZmtlCD493USFS6oST7o8PHc1y3HZ4r2VtbG4lD2jBoZ1Ch0K5CZGNLYUgeuAasN/xyGCSGOZ9DTsUjBDYZgM6cgYU+WSM+FfHEeYIIJI45X0vKHZF0sSRGNTn3QcADzx6UEbf8n95c210s8kc8ChGZQuJ48hmR1IwAxzuOmfQY5f/AMQjNzdTuzN7VCsLxnGNIBBwRvuCa6/J/HFnjuZ/bBcRCZirGPuhAgCt3Z1AatIOdR86WHaRw+aVYo7gFnOlMq6q58kZ1CsfDY7+FBFS9lxe2NpNf3L26rpijxGujHwamC5lC4GAcDYbbDE/DyuBeRXbys8kdt3B2AD5IYucdCSOg2qcqu8Y7QLG1lMU84EijLKqO+gHpr7tSE+uKDlTlGP2q6nclxdxrE8ZA06VBX5nIJzURZ9nssIEUPEruO2UgrEBGWUA50CRlLBfDHltXJzp2gx2lnHcW7JL3zKIz7zKy5Gtsp5A5wSMnb0qwcF47DdxmS3YugYrkq67jBIw6g9CN8UEPxfkgvctdWlzLZzuAshQKyygbKXSQEFgNgamOB8LaCLRJPLcMWLGSXTnfwAUAKo8B4V9cY41DaxGW5kWKMdWbzPQADdj6AE1TLXnhLvjFrHaTO0JglMkZVk94YKFldQenQ0Fq4/y4t09szOy+zTrMuMe8VBGk58N/Cl/y4st5bXRdg1sJAqjGG7xQpz47Y8K6XFO0Wwt5WilnAdPjCo7hPRyikIfQmp+2uVkRXjYOjAFWU5DA7ggjqKCnx9m2lZIEvLhLOQsTbLoGNeSyiTSXCEk+79CTk57dxyEsnD4bOSaQm3KmKdQFdGjJ7tsDYlVOn167Gvi64nKOOQwB27prN3KZ90sJAA3zxtXZ4v2i2FtK0M8+mRMagEkbRkAjUUUhdiDufGg+L3k17iwltLu7kmMrA96UjVlAKMFAUacZTx3941y8f5PE8sdxDNJbXMSlBLGFOpDuUdXBV1zv6Gp21ukkRXjYOjgMrKchgdwQR1FRfH+cLWyKLcy6WfOlArOxA6nTGpOPWgj+H8hJHHdd5NJNPeIUluH06sFSgCBQFRVB2H+Qxz3/JiS8MHDzI4QRJH3gA1YTSQcdMnT+2ua552s47ZLp5wIJDhHwx1nfYKF1E+622PA1ycv822t6H9llDlMalIZWXPTKuAQDvvigj+KclF7hbm1uZLWbuxE5VUcSIDlcrICAwPjXzwns/jgF2hmlmjvFxKshBYsVKu+oAHLA9MYGNsDavybtR4aoUm5BB8Qkh07lffwn3vcH4sefSvjnTn6OyFrpKt7RKmTh2AhPxyKUGGIBGBnJzkA4oP1OzxGsRZzzzSrG4aGU4WSDSAI9DKOq74JHQ48q7XBeWbiKVZJ+IXFwEBCxssaKc7ZfQuXI8CTXdTmq2NqbsyhYBn744ZOh0nZwGzkYAxv4ZqA5J43ZST3HdXJmubhzI2tHjJQbRpGsgGURdts53J9Ajezy4gXl5TcFO6CzCTJGMa5Nj6kYwOu4qvcqqyty8bvaPup9GvoJCSYuu2SmjT9MVL9l/I1jccOtp57aKSXL5ZhnViRwNQzhsAAbg7CtD4pwSC5i7m4iSSPb3WGQMdCPySPMVRT+LsG5htBDu620vf6fBD/ACYf+mQQD5io/k++jTll9bqumK4RskDDFpcKc/jHUuB1OR51euB8r21mGFrCkWr4io3byyTknHqa6cnIFg0zTG0hMj51Np6ltmOOgY5PvAZ361BQ7W3V05ZVwGGGOD5rErL9jAH6VrlRqcu249nxEo9mz3P/AC8jSdP02qSoKLxaQLzDZ6iBqtJVGdsnUDgeZx4VDcsW9y3EOKCK6it5/aSWWSDvHaLA7plJkU6AuBjBx9a0Pi3L9vdd2biJJDEwZCRuhBBypG43A28cCutxzk2zvGVrq3jkZRgMQQ2PLKkEj0O1BUV7PUNvMJL5NU12s8UsaKiRzrlcBTIwckggrkbj0qZ5O5jnkubmzvFiM9sEJlhzpkVwSuQd0YeI9TjpvLTcn2b2wtWtou4U5EekAA7+8MdG3O/Xc1zcD5btrNStpCkQY5bSN2PhqJyW+poI7nXl9bpIMTi3nimD28hwR3gBIUqx98EAnA32z4GqDzZzHcXHD763uUQSWk8IuXgJKSRMwJYZ3B90ZHh6bgahxvl63vECXUSSqDkBh0PTII3B+VfnCuW7a2iaG3hjjjbOpQNmzsdWclsjbfO1By2t3B3cXdvFobAi0lcHbYJjY+7nYeFZ5xFZDccx9xnvO4h046/yLZx64zirdYdnvD4JRNFaRLIpypwTpPmoJIU/ICpe34VEkssqIFkm094w6voGlM/IbUGc8E4NLc8JjReIWi2jwhCvsq+5kAFSxmH3wMfixnVvXctOGdzxqwhZu8MPDmXWRgkqwTVjJ0kjPj4nerFJ2c8OaUymzhLk6j7uxPmV+En6VMNwqIzrOUXvlQoH8QpOSvyzvVGbcbSQXvHRb51tYxnC9SdLAkY/G05Aq28jXdsOF2piaNYhEgJyAA+Bq1Z6NrznO+anIuFRLM86oolkUK7+LBfhB+VQ0nZxw5pTKbOEuTqPu7E+ZXOkn6VBUeGQXDcZ4mI7mK3mJjKiSESM8Wn3e7JkXCjxAzvjNdx+z6N4b72m9jb2qSMl40WNYpozpBx3jAszFQRkEn1O1v47ylaXmk3UCSlfhYjDD0BUg49M1+Dk+z9mNqLaLuCcmPSME/lHxLbD3uu1BDcq8w3Hts1hfd1JNHEsizxbCRM6cOp+B8tnA23O3Qnr9sLf9xj1Z7n2mHv8f7rV72ceGrR+yrJwLla1sgwtIUi1/EV6tjpkkkkDyzUhc2qSIySKrowwysAQwPUEHYigpHaJJGU4X3ZQj2+DRpIxp974cfi/D026VEcCt7luK8UEd1FbzGVTpkgEjPFp+9lCZFOgDAwAfDPWrfZdnPDomDR2kSsrh1bBJVlOVIJORg74G1dzjvKFpeFTdQJKy7BiCGA8sqQcemcUEfyVy2bZ7qU3CTm4kDN3cYjVXUFXwA7DJOM+oqP7S5AsnC2YgKL+PJOwGzdT4VbeF8IhtoxFbRpFGOioABk9Tt1J86/OLcHhuojFcxrLGeqsMjI6EeR9RQVfi/GLibiPsVo8duY4BLJO0YkchjgJEpIGNgSTn9m/R7Jtn4mveLLi8PvqAqsSo1MApIXJHh5VZuJ8k2VwIhPbo/cqETOcqo2C5ByV9DkV2+Gcu29u7vbwpEzqqtoGkEJsuw93YHGcUEZ2g8Da5snEP8vCRNCR1EkfvLj5jK/0qhuRLr+EbqXibKQgjW3gB8AAHnb6yHSD5Iavtdew4fHCgjhQIgJIUdBqJY/aST9aDHuLh/4K41ozj+E5O8xv971xa/mPP0zVk4pyvNe2iRPxK1MEmjuilqq7jBTuj3+x2xgeGRV5tODwxCURxqomdnkGNnZtmZs9c43qJsez3h8MomitIlkB1KcZ0nrlQThT6gDFBYQNqyfs5tLt4rkR3kMMouJPaI5LcSPr1HLOxlUlSOm2Oo8K1moHjHItjdSd7cW0cknQsQQT5atJGr65oKJzPy+LLgTIJlnQ3UcodF0oqvKjYUBmAUHJG/jWrxyAjYg/I5+VdRuCwGD2fuo+406e60jRp8sdBXBwHli2slZbSJYg5ywBJyRsM6ifCgqvO8iji3CvacC3zKRq+HvtI7vVnbOcYz419cabPH7LQRq9km/6ac+nX9tW/i3BobqMxXMaSxnfSwzv4EeR9RvXQ4TyRZWrrJb20cbqCA4B1Ybrkk5PTxoKD2a2dy9gwjvYIiHkFxFJbB3V9Ta+9YyrqyPEjpt4VfOR+AexWUcAmE6jUyuBgFXYuAoDNt7229fPFOQbC5l72e1ieQ9WwRq/S0kB/rmpy3t1jVUjUIqgBVUABQNgABsAPKgpXEJQvMVtqIGqykUZ2ye8zgeZwCcV124nc3sl/wB3PBZ21tI0L6olkaUquHeXvGCrHjYeYB32q48V5ft7kxtcRJI0TB42I3RgQcgjcbgHHQ4FdO+5Ispp/aJbaJ5diWI+IjoWHwsRtuQegoInsgbPB7T5OPskcCvvmrl93u4rqyuI4ryKIqElwySxZyQwB1KNR+MedWLhXBobZWS3jWNWcuVXpqbqQOi5x0GBXT47ydZ3jK11AkrKMBjkEDrjKkHGSdum5oKdH2hS3NvYrbxxQ3F1NJHrf3o4jFnW6YxrLZ90Z6kjJ8f3gEEkfMEizXC3MhscuyxpGQe9XCsEJ94DByd8MPIVcrvlK0lt1tpLeMwpukenAQjxXTgqdzuN9z5188P5Ns4HjeC3jjeLVoZRg+9s2SN3z+dmgpnI0Cnl+4BUe8LrVt13kG/nsAPoK6VzPjhHAWc4C3NqSxOwADbk+AFaXZ8DgihMEUarE2rKDodeS/25P21xzcuW72wtWhQwBQojI2AHTHiMeB60FN7WNRfh33xY4Rde/I660R9P3oyKWAI+LqQPGvvjXJVzdyQd/wARh1x6njMduEfBXS2D35JXDDONulWqy5RtIrd7aOCMQOctGRqVicDJ1E5Pur9gri4LyRZWj95bW0cb4xrAJYA9QCxJUegoP//Z">
            <a:extLst>
              <a:ext uri="{FF2B5EF4-FFF2-40B4-BE49-F238E27FC236}">
                <a16:creationId xmlns:a16="http://schemas.microsoft.com/office/drawing/2014/main" xmlns="" id="{E839F473-0A6E-3249-9C63-9975E7A1F5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27125" y="-144463"/>
            <a:ext cx="3429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fr-FR" altLang="fr-FR" sz="1800"/>
          </a:p>
        </p:txBody>
      </p:sp>
    </p:spTree>
    <p:extLst>
      <p:ext uri="{BB962C8B-B14F-4D97-AF65-F5344CB8AC3E}">
        <p14:creationId xmlns:p14="http://schemas.microsoft.com/office/powerpoint/2010/main" val="3022593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E976C9F-8945-9241-9BE8-45081B389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Autres enjeux locaux et nationaux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8F87FB0-8BFB-8A44-89BD-40E70B986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067" y="1064874"/>
            <a:ext cx="11864051" cy="5793126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fr-FR" dirty="0"/>
              <a:t>Gestion ressources humaines recherche et crise sanitaire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Mobilisation de l’ensemble des ressources des établissements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Mobilisation nationale des structures (CIC)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Monitoring croisé pour essais académiques (faute monitoring à distance)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Optimisation des projets</a:t>
            </a:r>
          </a:p>
          <a:p>
            <a:pPr>
              <a:spcBef>
                <a:spcPts val="1800"/>
              </a:spcBef>
            </a:pPr>
            <a:r>
              <a:rPr lang="fr-FR" dirty="0"/>
              <a:t>Communication juste ou juste communiquer ?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Réseaux sociaux et chaines You Tube « personnelles »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Canal </a:t>
            </a:r>
            <a:r>
              <a:rPr lang="fr-FR" b="1" dirty="0" err="1">
                <a:latin typeface="Comic Sans MS" panose="030F0902030302020204" pitchFamily="66" charset="0"/>
              </a:rPr>
              <a:t>détox</a:t>
            </a:r>
            <a:r>
              <a:rPr lang="fr-FR" b="1" dirty="0">
                <a:latin typeface="Comic Sans MS" panose="030F0902030302020204" pitchFamily="66" charset="0"/>
              </a:rPr>
              <a:t> Inserm / cellule Riposte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Plateforme LEEM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 err="1">
                <a:latin typeface="Comic Sans MS" panose="030F0902030302020204" pitchFamily="66" charset="0"/>
              </a:rPr>
              <a:t>Pharmacovid</a:t>
            </a:r>
            <a:r>
              <a:rPr lang="fr-FR" b="1" dirty="0">
                <a:latin typeface="Comic Sans MS" panose="030F0902030302020204" pitchFamily="66" charset="0"/>
              </a:rPr>
              <a:t> SFPT (site destiné au grand public et professionnels)</a:t>
            </a:r>
          </a:p>
        </p:txBody>
      </p:sp>
    </p:spTree>
    <p:extLst>
      <p:ext uri="{BB962C8B-B14F-4D97-AF65-F5344CB8AC3E}">
        <p14:creationId xmlns:p14="http://schemas.microsoft.com/office/powerpoint/2010/main" val="3003761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339BF7E-74DD-F542-9668-D86C4E36D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Recommandations 5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CE1041D-F405-ED4C-A9A7-52451EE1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96" y="902828"/>
            <a:ext cx="12129304" cy="586836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fr-FR" dirty="0"/>
              <a:t>Développer des plans blancs « recherche » à l’échelon local/national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fr-FR" dirty="0"/>
              <a:t>Soutenir/pérenniser les initiatives de vulgarisation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Privilégier canaux institutionnels indépendants versus cx politiques ou industriels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Développer formation des professionnels, du grand public sur enjeux de la recherche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fr-FR" dirty="0"/>
              <a:t>Travailler à des plans de communication plus pertinents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Délivrer des messages partagés / concertés / scientifiquement fondés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Faire appel à des professionnels, notamment pro de la communication de crise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Partenariat avec les grands médias</a:t>
            </a:r>
          </a:p>
        </p:txBody>
      </p:sp>
    </p:spTree>
    <p:extLst>
      <p:ext uri="{BB962C8B-B14F-4D97-AF65-F5344CB8AC3E}">
        <p14:creationId xmlns:p14="http://schemas.microsoft.com/office/powerpoint/2010/main" val="690113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9C1B197-20F1-0341-B628-80D83F912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Enjeux internationaux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A190E13-7361-B84B-93BD-F21C92060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95" y="1064875"/>
            <a:ext cx="11951827" cy="5243331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fr-FR" dirty="0"/>
              <a:t>Des essais tous azimuts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Tous pour un au Royaume uni (RECOVERY)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Eparpillement plus important ailleurs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Pas de pilotage ni de financements communs (y compris étage européen)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Pas suffisamment de dialogue/partenariat public/privé</a:t>
            </a:r>
          </a:p>
          <a:p>
            <a:pPr>
              <a:spcBef>
                <a:spcPts val="1800"/>
              </a:spcBef>
            </a:pPr>
            <a:r>
              <a:rPr lang="fr-FR" dirty="0"/>
              <a:t>Problème récurrent du partage des données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Visions public/privé différentes (</a:t>
            </a:r>
            <a:r>
              <a:rPr lang="fr-FR" b="1" dirty="0" smtClean="0">
                <a:latin typeface="Comic Sans MS" panose="030F0902030302020204" pitchFamily="66" charset="0"/>
              </a:rPr>
              <a:t>réticence académique </a:t>
            </a:r>
            <a:r>
              <a:rPr lang="fr-FR" b="1" dirty="0">
                <a:latin typeface="Comic Sans MS" panose="030F0902030302020204" pitchFamily="66" charset="0"/>
              </a:rPr>
              <a:t>parfois + importante)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Outils disponibles mais peu mutualisés (EDS locaux, </a:t>
            </a:r>
            <a:r>
              <a:rPr lang="fr-FR" b="1" dirty="0" err="1">
                <a:latin typeface="Comic Sans MS" panose="030F0902030302020204" pitchFamily="66" charset="0"/>
              </a:rPr>
              <a:t>Health</a:t>
            </a:r>
            <a:r>
              <a:rPr lang="fr-FR" b="1" dirty="0">
                <a:latin typeface="Comic Sans MS" panose="030F0902030302020204" pitchFamily="66" charset="0"/>
              </a:rPr>
              <a:t> Data Hub…)</a:t>
            </a:r>
          </a:p>
          <a:p>
            <a:pPr lvl="1">
              <a:spcBef>
                <a:spcPts val="18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Des acteurs privés en plein développement (</a:t>
            </a:r>
            <a:r>
              <a:rPr lang="fr-FR" b="1" dirty="0" err="1">
                <a:latin typeface="Comic Sans MS" panose="030F0902030302020204" pitchFamily="66" charset="0"/>
              </a:rPr>
              <a:t>TriNetX</a:t>
            </a:r>
            <a:r>
              <a:rPr lang="fr-FR" b="1" dirty="0">
                <a:latin typeface="Comic Sans MS" panose="030F0902030302020204" pitchFamily="66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47562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339BF7E-74DD-F542-9668-D86C4E36D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Recommandations 6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CE1041D-F405-ED4C-A9A7-52451EE1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96" y="1342667"/>
            <a:ext cx="12129304" cy="45256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fr-FR" dirty="0"/>
              <a:t>Mise en place d’une Task Force européenne en cas de crise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fr-FR" dirty="0"/>
              <a:t>Renforcer l’infrastructure ECRIN pour faciliter déploiement essais européens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fr-FR" dirty="0"/>
              <a:t>Renforcer les partenariats public/privé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fr-FR" dirty="0"/>
              <a:t>Définir plus clairement les obligations relatives partage données</a:t>
            </a:r>
          </a:p>
        </p:txBody>
      </p:sp>
    </p:spTree>
    <p:extLst>
      <p:ext uri="{BB962C8B-B14F-4D97-AF65-F5344CB8AC3E}">
        <p14:creationId xmlns:p14="http://schemas.microsoft.com/office/powerpoint/2010/main" val="54972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9F0BC6AF-5CE2-8644-A0E7-DC665AE54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0" y="900633"/>
            <a:ext cx="7651361" cy="424650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5548BC2B-9214-3F4D-9788-47CB1B58F3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95" y="4101343"/>
            <a:ext cx="1998901" cy="553749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xmlns="" id="{BE03EDE3-01FA-8D47-84CD-D99C3F682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51" y="23373"/>
            <a:ext cx="12095288" cy="635866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FF0000"/>
                </a:solidFill>
                <a:latin typeface="Comic Sans MS" panose="030F0902030302020204" pitchFamily="66" charset="0"/>
              </a:rPr>
              <a:t>Un effort de recherche sans précédent…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9327C620-ACD3-7049-941F-7A80795C0D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9114" y="1693581"/>
            <a:ext cx="4241569" cy="4761569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4B69D04D-A98B-CD40-8134-94A1927B19C1}"/>
              </a:ext>
            </a:extLst>
          </p:cNvPr>
          <p:cNvSpPr txBox="1"/>
          <p:nvPr/>
        </p:nvSpPr>
        <p:spPr>
          <a:xfrm>
            <a:off x="10133731" y="6546435"/>
            <a:ext cx="2036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200" b="1" dirty="0">
                <a:latin typeface="Comic Sans MS" panose="030F0902030302020204" pitchFamily="66" charset="0"/>
                <a:ea typeface="Helvetica Neue" panose="02000503000000020004" pitchFamily="2" charset="0"/>
                <a:cs typeface="Helvetica Neue" panose="02000503000000020004" pitchFamily="2" charset="0"/>
              </a:rPr>
              <a:t>Pearson H. </a:t>
            </a:r>
            <a:r>
              <a:rPr lang="fr-FR" sz="1200" b="1" i="1" dirty="0">
                <a:latin typeface="Comic Sans MS" panose="030F0902030302020204" pitchFamily="66" charset="0"/>
                <a:ea typeface="Helvetica Neue" panose="02000503000000020004" pitchFamily="2" charset="0"/>
                <a:cs typeface="Helvetica Neue" panose="02000503000000020004" pitchFamily="2" charset="0"/>
              </a:rPr>
              <a:t>Nature</a:t>
            </a:r>
            <a:r>
              <a:rPr lang="fr-FR" sz="1200" b="1" dirty="0">
                <a:latin typeface="Comic Sans MS" panose="030F0902030302020204" pitchFamily="66" charset="0"/>
                <a:ea typeface="Helvetica Neue" panose="02000503000000020004" pitchFamily="2" charset="0"/>
                <a:cs typeface="Helvetica Neue" panose="02000503000000020004" pitchFamily="2" charset="0"/>
              </a:rPr>
              <a:t> 2021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257ED35A-E74E-A140-93C3-BE8F2ADD3F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95" y="5638101"/>
            <a:ext cx="3826933" cy="1185333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xmlns="" id="{2852B7F9-460D-F449-B064-D193430413D5}"/>
              </a:ext>
            </a:extLst>
          </p:cNvPr>
          <p:cNvSpPr txBox="1"/>
          <p:nvPr/>
        </p:nvSpPr>
        <p:spPr>
          <a:xfrm>
            <a:off x="8246547" y="1232964"/>
            <a:ext cx="3406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omic Sans MS" panose="030F0902030302020204" pitchFamily="66" charset="0"/>
              </a:rPr>
              <a:t>Une importante redondance…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EB9DA7C6-0949-CC45-8BAB-798F19ECDC23}"/>
              </a:ext>
            </a:extLst>
          </p:cNvPr>
          <p:cNvSpPr txBox="1"/>
          <p:nvPr/>
        </p:nvSpPr>
        <p:spPr>
          <a:xfrm>
            <a:off x="1279021" y="4988971"/>
            <a:ext cx="6301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omic Sans MS" panose="030F0902030302020204" pitchFamily="66" charset="0"/>
              </a:rPr>
              <a:t>Un défaut de coordination au niveau national</a:t>
            </a:r>
          </a:p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omic Sans MS" panose="030F0902030302020204" pitchFamily="66" charset="0"/>
              </a:rPr>
              <a:t>(aspects scientifiques et mobilisation des ressources)…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C94E5262-B56B-A448-8AAE-9C37407BF098}"/>
              </a:ext>
            </a:extLst>
          </p:cNvPr>
          <p:cNvSpPr txBox="1"/>
          <p:nvPr/>
        </p:nvSpPr>
        <p:spPr>
          <a:xfrm>
            <a:off x="3882628" y="6354308"/>
            <a:ext cx="5275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omic Sans MS" panose="030F0902030302020204" pitchFamily="66" charset="0"/>
              </a:rPr>
              <a:t>Large déploiement des essais de plateforme…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365DD24-8E4C-2F4D-B5D8-9FFD0EE5B064}"/>
              </a:ext>
            </a:extLst>
          </p:cNvPr>
          <p:cNvSpPr/>
          <p:nvPr/>
        </p:nvSpPr>
        <p:spPr>
          <a:xfrm>
            <a:off x="163296" y="662037"/>
            <a:ext cx="74386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Comic Sans MS" panose="030F0902030302020204" pitchFamily="66" charset="0"/>
              </a:rPr>
              <a:t>Plus de 1800 essais débutés entre Janvier 2020 et Juin 2021…</a:t>
            </a:r>
          </a:p>
        </p:txBody>
      </p:sp>
    </p:spTree>
    <p:extLst>
      <p:ext uri="{BB962C8B-B14F-4D97-AF65-F5344CB8AC3E}">
        <p14:creationId xmlns:p14="http://schemas.microsoft.com/office/powerpoint/2010/main" val="301616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339BF7E-74DD-F542-9668-D86C4E36D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Recommandations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CE1041D-F405-ED4C-A9A7-52451EE1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492" y="1825624"/>
            <a:ext cx="11829327" cy="4540452"/>
          </a:xfrm>
        </p:spPr>
        <p:txBody>
          <a:bodyPr>
            <a:normAutofit/>
          </a:bodyPr>
          <a:lstStyle/>
          <a:p>
            <a:r>
              <a:rPr lang="fr-FR" dirty="0"/>
              <a:t>Disposer d’un outil de coordination nationale lors crise sanitaire</a:t>
            </a:r>
          </a:p>
          <a:p>
            <a:pPr lvl="1"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Pilotage des activités de recherche et optimisation des ressources</a:t>
            </a:r>
          </a:p>
          <a:p>
            <a:pPr lvl="1"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Interface avec outils similaires de gouvernance à l’échelon des Régions</a:t>
            </a:r>
          </a:p>
          <a:p>
            <a:pPr lvl="1"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Planification à court, moyen et long terme des actions</a:t>
            </a:r>
          </a:p>
          <a:p>
            <a:pPr lvl="1"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Rôle éventuellement dédié à ANRS-MIE élargi à d’autres acteurs (y compris privés)</a:t>
            </a:r>
          </a:p>
          <a:p>
            <a:r>
              <a:rPr lang="fr-FR" dirty="0"/>
              <a:t>Affiner les approches méthodologiques de recherche clinique</a:t>
            </a:r>
          </a:p>
          <a:p>
            <a:pPr lvl="1"/>
            <a:r>
              <a:rPr lang="fr-FR" b="1" dirty="0">
                <a:latin typeface="Comic Sans MS" panose="030F0902030302020204" pitchFamily="66" charset="0"/>
              </a:rPr>
              <a:t>Balance avantages/inconvénients des essais de plateforme</a:t>
            </a:r>
          </a:p>
          <a:p>
            <a:pPr lvl="1"/>
            <a:r>
              <a:rPr lang="fr-FR" b="1" dirty="0">
                <a:latin typeface="Comic Sans MS" panose="030F0902030302020204" pitchFamily="66" charset="0"/>
              </a:rPr>
              <a:t>Améliorer acculturation à ces méthodologies (agences d’évaluation)</a:t>
            </a:r>
          </a:p>
          <a:p>
            <a:pPr lvl="1"/>
            <a:r>
              <a:rPr lang="fr-FR" b="1" dirty="0">
                <a:latin typeface="Comic Sans MS" panose="030F0902030302020204" pitchFamily="66" charset="0"/>
              </a:rPr>
              <a:t>Conserver la mise en place d’essai de petite taille « preuve de concept »</a:t>
            </a:r>
          </a:p>
        </p:txBody>
      </p:sp>
    </p:spTree>
    <p:extLst>
      <p:ext uri="{BB962C8B-B14F-4D97-AF65-F5344CB8AC3E}">
        <p14:creationId xmlns:p14="http://schemas.microsoft.com/office/powerpoint/2010/main" val="2288042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CD2AA5B-5E29-0842-8DC3-B7858951E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94" y="52608"/>
            <a:ext cx="11963401" cy="769196"/>
          </a:xfrm>
        </p:spPr>
        <p:txBody>
          <a:bodyPr>
            <a:normAutofit/>
          </a:bodyPr>
          <a:lstStyle/>
          <a:p>
            <a:r>
              <a:rPr lang="fr-FR" dirty="0"/>
              <a:t>Optimisation des activités de recherche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05C2EA1-51C6-3142-8908-BBF95532A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825625"/>
            <a:ext cx="12145700" cy="435133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fr-FR" dirty="0"/>
              <a:t>Processus d’autorisation accélérés et fluides (à étendre…)</a:t>
            </a:r>
          </a:p>
          <a:p>
            <a:pPr>
              <a:spcBef>
                <a:spcPts val="1200"/>
              </a:spcBef>
            </a:pPr>
            <a:r>
              <a:rPr lang="fr-FR" dirty="0"/>
              <a:t>Mise en œuvre du CAPNET : des avantages et des inconvénients…</a:t>
            </a:r>
          </a:p>
          <a:p>
            <a:pPr>
              <a:spcBef>
                <a:spcPts val="1200"/>
              </a:spcBef>
            </a:pPr>
            <a:r>
              <a:rPr lang="fr-FR" dirty="0"/>
              <a:t>Une recherche en médecine générale qui reste à consolider</a:t>
            </a:r>
          </a:p>
          <a:p>
            <a:pPr lvl="1">
              <a:spcBef>
                <a:spcPts val="12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Lien ville-hôpital à remanier/fluidifier (enjeux recherche de proximité)</a:t>
            </a:r>
          </a:p>
          <a:p>
            <a:pPr lvl="1">
              <a:spcBef>
                <a:spcPts val="12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Capitaliser sur structures ou partenaires existants (maisons de santé)</a:t>
            </a:r>
          </a:p>
          <a:p>
            <a:pPr lvl="1">
              <a:spcBef>
                <a:spcPts val="12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Développement d’unités de recherche clinique mobiles</a:t>
            </a:r>
          </a:p>
          <a:p>
            <a:pPr lvl="1">
              <a:spcBef>
                <a:spcPts val="1200"/>
              </a:spcBef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De nombreux enjeux en termes de formation</a:t>
            </a:r>
          </a:p>
        </p:txBody>
      </p:sp>
    </p:spTree>
    <p:extLst>
      <p:ext uri="{BB962C8B-B14F-4D97-AF65-F5344CB8AC3E}">
        <p14:creationId xmlns:p14="http://schemas.microsoft.com/office/powerpoint/2010/main" val="274302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339BF7E-74DD-F542-9668-D86C4E36D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Recommandations </a:t>
            </a:r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CE1041D-F405-ED4C-A9A7-52451EE1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492" y="1825624"/>
            <a:ext cx="11829327" cy="454045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fr-FR" dirty="0"/>
              <a:t>CAPNET : </a:t>
            </a:r>
            <a:r>
              <a:rPr lang="fr-FR" dirty="0" smtClean="0"/>
              <a:t>préciser les prérogatives et modalités de fonctionnement de cette mesure exceptionnelle (de crise), ainsi que la démarche de priorisation qui en découle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Capitaliser sur la fluidité des processus réglementaires</a:t>
            </a:r>
          </a:p>
          <a:p>
            <a:pPr lvl="1">
              <a:lnSpc>
                <a:spcPct val="150000"/>
              </a:lnSpc>
              <a:buFont typeface="Police système Courant"/>
              <a:buChar char="-"/>
            </a:pPr>
            <a:r>
              <a:rPr lang="fr-FR" b="1" dirty="0" smtClean="0">
                <a:latin typeface="Comic Sans MS" panose="030F0902030302020204" pitchFamily="66" charset="0"/>
              </a:rPr>
              <a:t>Augmentation </a:t>
            </a:r>
            <a:r>
              <a:rPr lang="fr-FR" b="1" dirty="0">
                <a:latin typeface="Comic Sans MS" panose="030F0902030302020204" pitchFamily="66" charset="0"/>
              </a:rPr>
              <a:t>des moyens des CPP et de l’ANSM</a:t>
            </a:r>
          </a:p>
          <a:p>
            <a:pPr lvl="1">
              <a:lnSpc>
                <a:spcPct val="150000"/>
              </a:lnSpc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A étendre à toutes les thématiques (gage de compétitivité future)</a:t>
            </a:r>
          </a:p>
          <a:p>
            <a:pPr lvl="1">
              <a:lnSpc>
                <a:spcPct val="150000"/>
              </a:lnSpc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Veiller à ce que l’application du règlement européen ne soit pas délétère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Mettre en place l’environnement nécessaire à l’implication de la médecine libérale dans la recherche clinique ambulatoire </a:t>
            </a:r>
          </a:p>
          <a:p>
            <a:pPr lvl="1">
              <a:lnSpc>
                <a:spcPct val="150000"/>
              </a:lnSpc>
              <a:buFont typeface="Police système Courant"/>
              <a:buChar char="-"/>
            </a:pPr>
            <a:r>
              <a:rPr lang="fr-FR" b="1" dirty="0" smtClean="0">
                <a:latin typeface="Comic Sans MS" panose="030F0902030302020204" pitchFamily="66" charset="0"/>
              </a:rPr>
              <a:t>Formation </a:t>
            </a:r>
            <a:r>
              <a:rPr lang="fr-FR" b="1" dirty="0">
                <a:latin typeface="Comic Sans MS" panose="030F0902030302020204" pitchFamily="66" charset="0"/>
              </a:rPr>
              <a:t>des médecins, </a:t>
            </a:r>
          </a:p>
          <a:p>
            <a:pPr lvl="1">
              <a:lnSpc>
                <a:spcPct val="150000"/>
              </a:lnSpc>
              <a:buFont typeface="Police système Courant"/>
              <a:buChar char="-"/>
            </a:pPr>
            <a:r>
              <a:rPr lang="fr-FR" b="1" dirty="0" smtClean="0">
                <a:latin typeface="Comic Sans MS" panose="030F0902030302020204" pitchFamily="66" charset="0"/>
              </a:rPr>
              <a:t>Evolution </a:t>
            </a:r>
            <a:r>
              <a:rPr lang="fr-FR" b="1" dirty="0">
                <a:latin typeface="Comic Sans MS" panose="030F0902030302020204" pitchFamily="66" charset="0"/>
              </a:rPr>
              <a:t>de la réglementation, </a:t>
            </a:r>
          </a:p>
          <a:p>
            <a:pPr lvl="1">
              <a:lnSpc>
                <a:spcPct val="150000"/>
              </a:lnSpc>
              <a:buFont typeface="Police système Courant"/>
              <a:buChar char="-"/>
            </a:pPr>
            <a:r>
              <a:rPr lang="fr-FR" b="1" dirty="0" smtClean="0">
                <a:latin typeface="Comic Sans MS" panose="030F0902030302020204" pitchFamily="66" charset="0"/>
              </a:rPr>
              <a:t>Renforcement </a:t>
            </a:r>
            <a:r>
              <a:rPr lang="fr-FR" b="1" dirty="0">
                <a:latin typeface="Comic Sans MS" panose="030F0902030302020204" pitchFamily="66" charset="0"/>
              </a:rPr>
              <a:t>des </a:t>
            </a:r>
            <a:r>
              <a:rPr lang="fr-FR" b="1" dirty="0" smtClean="0">
                <a:latin typeface="Comic Sans MS" panose="030F0902030302020204" pitchFamily="66" charset="0"/>
              </a:rPr>
              <a:t>interactions </a:t>
            </a:r>
            <a:r>
              <a:rPr lang="fr-FR" b="1" dirty="0">
                <a:latin typeface="Comic Sans MS" panose="030F0902030302020204" pitchFamily="66" charset="0"/>
              </a:rPr>
              <a:t>médecine libérale / médecine hospitalière. </a:t>
            </a:r>
          </a:p>
        </p:txBody>
      </p:sp>
    </p:spTree>
    <p:extLst>
      <p:ext uri="{BB962C8B-B14F-4D97-AF65-F5344CB8AC3E}">
        <p14:creationId xmlns:p14="http://schemas.microsoft.com/office/powerpoint/2010/main" val="189083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Digitalisation / Décentralisation de la recherche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fr-FR" sz="2400" dirty="0"/>
              <a:t>Pandémie catalyseur sur des sujets en standby depuis de nombreuses années en recherche clinique. 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La crise sanitaire a induit la nécessité d’adapter les modalités de déploiement </a:t>
            </a:r>
            <a:r>
              <a:rPr lang="fr-FR" sz="2400" dirty="0" smtClean="0"/>
              <a:t>et suivi </a:t>
            </a:r>
            <a:r>
              <a:rPr lang="fr-FR" sz="2400" dirty="0"/>
              <a:t>des recherches </a:t>
            </a:r>
          </a:p>
          <a:p>
            <a:pPr lvl="1">
              <a:lnSpc>
                <a:spcPct val="150000"/>
              </a:lnSpc>
              <a:buFont typeface="Police système Courant"/>
              <a:buChar char="-"/>
            </a:pPr>
            <a:r>
              <a:rPr lang="fr-FR" sz="2200" b="1" dirty="0">
                <a:latin typeface="Comic Sans MS" panose="030F0902030302020204" pitchFamily="66" charset="0"/>
              </a:rPr>
              <a:t>Mise en œuvre du monitoring à distance &gt; recommandations CNIL (avril 2021) </a:t>
            </a:r>
          </a:p>
          <a:p>
            <a:pPr lvl="1">
              <a:lnSpc>
                <a:spcPct val="150000"/>
              </a:lnSpc>
              <a:buFont typeface="Police système Courant"/>
              <a:buChar char="-"/>
            </a:pPr>
            <a:r>
              <a:rPr lang="fr-FR" sz="2200" b="1" dirty="0">
                <a:latin typeface="Comic Sans MS" panose="030F0902030302020204" pitchFamily="66" charset="0"/>
              </a:rPr>
              <a:t>Modalités particulière de suivi (&amp; administration de </a:t>
            </a:r>
            <a:r>
              <a:rPr lang="fr-FR" sz="2200" b="1" dirty="0" err="1">
                <a:latin typeface="Comic Sans MS" panose="030F0902030302020204" pitchFamily="66" charset="0"/>
              </a:rPr>
              <a:t>ttt</a:t>
            </a:r>
            <a:r>
              <a:rPr lang="fr-FR" sz="2200" b="1" dirty="0">
                <a:latin typeface="Comic Sans MS" panose="030F0902030302020204" pitchFamily="66" charset="0"/>
              </a:rPr>
              <a:t>) à domicile pour certains essais</a:t>
            </a:r>
          </a:p>
          <a:p>
            <a:pPr>
              <a:lnSpc>
                <a:spcPct val="150000"/>
              </a:lnSpc>
            </a:pPr>
            <a:r>
              <a:rPr lang="fr-FR" sz="2500" dirty="0" smtClean="0"/>
              <a:t>Constat </a:t>
            </a:r>
            <a:r>
              <a:rPr lang="fr-FR" sz="2500" dirty="0"/>
              <a:t>de réglementation inadaptée et problèmes potentiels </a:t>
            </a:r>
            <a:r>
              <a:rPr lang="fr-FR" sz="2500" dirty="0" smtClean="0"/>
              <a:t>liés à la </a:t>
            </a:r>
            <a:r>
              <a:rPr lang="fr-FR" sz="2500" dirty="0"/>
              <a:t>fracture numérique</a:t>
            </a:r>
          </a:p>
          <a:p>
            <a:pPr>
              <a:lnSpc>
                <a:spcPct val="150000"/>
              </a:lnSpc>
            </a:pPr>
            <a:r>
              <a:rPr lang="fr-FR" sz="2500" dirty="0"/>
              <a:t>Nécessité d’évolution concertée Académique, Industrielle et Etablissements pour favoriser l’accès précoce à l’innovation thérapeutique pour les patients </a:t>
            </a:r>
          </a:p>
        </p:txBody>
      </p:sp>
    </p:spTree>
    <p:extLst>
      <p:ext uri="{BB962C8B-B14F-4D97-AF65-F5344CB8AC3E}">
        <p14:creationId xmlns:p14="http://schemas.microsoft.com/office/powerpoint/2010/main" val="2713270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339BF7E-74DD-F542-9668-D86C4E36D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Recommandations 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CE1041D-F405-ED4C-A9A7-52451EE1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492" y="1825624"/>
            <a:ext cx="11829327" cy="454045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fr-FR" sz="3000" dirty="0"/>
              <a:t>Nécessité d’une évolution réglementaire avec un cadre juridique pérenne au-delà des épisodes de crise sanitaire (par opposition aux mesures transitoires / temporaires proposées par la CNIL)</a:t>
            </a:r>
          </a:p>
          <a:p>
            <a:pPr lvl="1">
              <a:lnSpc>
                <a:spcPct val="150000"/>
              </a:lnSpc>
              <a:buFont typeface="Police système Courant"/>
              <a:buChar char="-"/>
            </a:pPr>
            <a:r>
              <a:rPr lang="fr-FR" sz="2700" b="1" dirty="0">
                <a:latin typeface="Comic Sans MS" panose="030F0902030302020204" pitchFamily="66" charset="0"/>
              </a:rPr>
              <a:t> </a:t>
            </a:r>
            <a:r>
              <a:rPr lang="fr-FR" sz="2700" b="1" dirty="0" smtClean="0">
                <a:latin typeface="Comic Sans MS" panose="030F0902030302020204" pitchFamily="66" charset="0"/>
              </a:rPr>
              <a:t>Evolution </a:t>
            </a:r>
            <a:r>
              <a:rPr lang="fr-FR" sz="2700" b="1" dirty="0">
                <a:latin typeface="Comic Sans MS" panose="030F0902030302020204" pitchFamily="66" charset="0"/>
              </a:rPr>
              <a:t>(continue) des MR </a:t>
            </a:r>
          </a:p>
          <a:p>
            <a:pPr lvl="1">
              <a:lnSpc>
                <a:spcPct val="150000"/>
              </a:lnSpc>
              <a:buFont typeface="Police système Courant"/>
              <a:buChar char="-"/>
            </a:pPr>
            <a:r>
              <a:rPr lang="fr-FR" sz="2700" b="1" dirty="0">
                <a:latin typeface="Comic Sans MS" panose="030F0902030302020204" pitchFamily="66" charset="0"/>
              </a:rPr>
              <a:t>Alignement sur l’évolution européenne 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Disposer de solutions techniques adaptées </a:t>
            </a:r>
          </a:p>
          <a:p>
            <a:pPr lvl="1">
              <a:lnSpc>
                <a:spcPct val="150000"/>
              </a:lnSpc>
              <a:buFont typeface="Police système Courant"/>
              <a:buChar char="-"/>
            </a:pPr>
            <a:r>
              <a:rPr lang="fr-FR" sz="2700" b="1" dirty="0">
                <a:latin typeface="Comic Sans MS" panose="030F0902030302020204" pitchFamily="66" charset="0"/>
              </a:rPr>
              <a:t>Bases de données interopérables </a:t>
            </a:r>
            <a:r>
              <a:rPr lang="fr-FR" sz="2700" b="1" dirty="0" err="1">
                <a:latin typeface="Comic Sans MS" panose="030F0902030302020204" pitchFamily="66" charset="0"/>
              </a:rPr>
              <a:t>cf</a:t>
            </a:r>
            <a:r>
              <a:rPr lang="fr-FR" sz="2700" b="1" dirty="0">
                <a:latin typeface="Comic Sans MS" panose="030F0902030302020204" pitchFamily="66" charset="0"/>
              </a:rPr>
              <a:t> </a:t>
            </a:r>
            <a:r>
              <a:rPr lang="fr-FR" sz="2700" b="1" dirty="0" err="1">
                <a:latin typeface="Comic Sans MS" panose="030F0902030302020204" pitchFamily="66" charset="0"/>
              </a:rPr>
              <a:t>TriNetX</a:t>
            </a:r>
            <a:r>
              <a:rPr lang="fr-FR" sz="2700" b="1" dirty="0">
                <a:latin typeface="Comic Sans MS" panose="030F0902030302020204" pitchFamily="66" charset="0"/>
              </a:rPr>
              <a:t>, CODOC), </a:t>
            </a:r>
          </a:p>
          <a:p>
            <a:pPr lvl="1">
              <a:lnSpc>
                <a:spcPct val="150000"/>
              </a:lnSpc>
              <a:buFont typeface="Police système Courant"/>
              <a:buChar char="-"/>
            </a:pPr>
            <a:r>
              <a:rPr lang="fr-FR" sz="2700" b="1" dirty="0" smtClean="0">
                <a:latin typeface="Comic Sans MS" panose="030F0902030302020204" pitchFamily="66" charset="0"/>
              </a:rPr>
              <a:t>Espaces </a:t>
            </a:r>
            <a:r>
              <a:rPr lang="fr-FR" sz="2700" b="1" dirty="0">
                <a:latin typeface="Comic Sans MS" panose="030F0902030302020204" pitchFamily="66" charset="0"/>
              </a:rPr>
              <a:t>de stockage « miroir » permettant de mieux assurer la sécurité des données</a:t>
            </a:r>
          </a:p>
          <a:p>
            <a:pPr lvl="1">
              <a:lnSpc>
                <a:spcPct val="150000"/>
              </a:lnSpc>
              <a:buFont typeface="Police système Courant"/>
              <a:buChar char="-"/>
            </a:pPr>
            <a:r>
              <a:rPr lang="fr-FR" sz="2700" b="1" dirty="0">
                <a:latin typeface="Comic Sans MS" panose="030F0902030302020204" pitchFamily="66" charset="0"/>
              </a:rPr>
              <a:t>Capitaliser sur la mise en place des entrepôts de données de santé</a:t>
            </a:r>
          </a:p>
          <a:p>
            <a:pPr>
              <a:lnSpc>
                <a:spcPct val="150000"/>
              </a:lnSpc>
            </a:pPr>
            <a:r>
              <a:rPr lang="fr-FR" sz="2900" dirty="0"/>
              <a:t>Définir la responsabilité </a:t>
            </a:r>
            <a:r>
              <a:rPr lang="fr-FR" sz="2900" dirty="0" smtClean="0"/>
              <a:t>des </a:t>
            </a:r>
            <a:r>
              <a:rPr lang="fr-FR" sz="2900" dirty="0"/>
              <a:t>prestataires (home nursing, mesures de suivi, etc…) vs investigateurs </a:t>
            </a:r>
            <a:endParaRPr lang="fr-FR" sz="2900" dirty="0" smtClean="0"/>
          </a:p>
          <a:p>
            <a:pPr marL="457200" lvl="1" indent="0">
              <a:lnSpc>
                <a:spcPct val="150000"/>
              </a:lnSpc>
              <a:buNone/>
            </a:pPr>
            <a:r>
              <a:rPr lang="fr-FR" sz="2700" b="1" dirty="0" smtClean="0">
                <a:latin typeface="Comic Sans MS" panose="030F0902030302020204" pitchFamily="66" charset="0"/>
              </a:rPr>
              <a:t>- Evolution </a:t>
            </a:r>
            <a:r>
              <a:rPr lang="fr-FR" sz="2700" b="1" dirty="0">
                <a:latin typeface="Comic Sans MS" panose="030F0902030302020204" pitchFamily="66" charset="0"/>
              </a:rPr>
              <a:t>BPC sur cette thématique pour permettre le déploiement de ces solutions et innovations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5310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46501D0-D3E4-034D-9DC9-8D74B011B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Financements nationaux de la recherche </a:t>
            </a:r>
            <a:r>
              <a:rPr lang="fr-FR" dirty="0" err="1"/>
              <a:t>Covid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3DF0CBC-DB68-8246-8DAF-ED7506C43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96" y="1165867"/>
            <a:ext cx="12021274" cy="5559023"/>
          </a:xfrm>
        </p:spPr>
        <p:txBody>
          <a:bodyPr/>
          <a:lstStyle/>
          <a:p>
            <a:r>
              <a:rPr lang="fr-FR" dirty="0"/>
              <a:t>Financements industriels</a:t>
            </a:r>
          </a:p>
          <a:p>
            <a:pPr lvl="1"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Une participation financière « indirecte » de plusieurs </a:t>
            </a:r>
            <a:r>
              <a:rPr lang="fr-FR" b="1" dirty="0" err="1">
                <a:latin typeface="Comic Sans MS" panose="030F0902030302020204" pitchFamily="66" charset="0"/>
              </a:rPr>
              <a:t>Big</a:t>
            </a:r>
            <a:r>
              <a:rPr lang="fr-FR" b="1" dirty="0">
                <a:latin typeface="Comic Sans MS" panose="030F0902030302020204" pitchFamily="66" charset="0"/>
              </a:rPr>
              <a:t> Pharma</a:t>
            </a:r>
          </a:p>
          <a:p>
            <a:pPr lvl="1"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Fourniture de traitements pour différents essais</a:t>
            </a:r>
          </a:p>
          <a:p>
            <a:pPr lvl="1"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Participation financière des </a:t>
            </a:r>
            <a:r>
              <a:rPr lang="fr-FR" b="1" dirty="0" err="1">
                <a:latin typeface="Comic Sans MS" panose="030F0902030302020204" pitchFamily="66" charset="0"/>
              </a:rPr>
              <a:t>Biotech</a:t>
            </a:r>
            <a:r>
              <a:rPr lang="fr-FR" b="1" dirty="0">
                <a:latin typeface="Comic Sans MS" panose="030F0902030302020204" pitchFamily="66" charset="0"/>
              </a:rPr>
              <a:t> de plus petites taille peu visible</a:t>
            </a:r>
          </a:p>
          <a:p>
            <a:r>
              <a:rPr lang="fr-FR" dirty="0"/>
              <a:t>Financements publics</a:t>
            </a:r>
          </a:p>
          <a:p>
            <a:pPr lvl="1"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Importants (en apparence) mais moindre qu’en Allemagne et Angleterre</a:t>
            </a:r>
          </a:p>
          <a:p>
            <a:pPr lvl="1"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En dehors AO ANR et PHRC-</a:t>
            </a:r>
            <a:r>
              <a:rPr lang="fr-FR" b="1" dirty="0" err="1">
                <a:latin typeface="Comic Sans MS" panose="030F0902030302020204" pitchFamily="66" charset="0"/>
              </a:rPr>
              <a:t>Covid</a:t>
            </a:r>
            <a:r>
              <a:rPr lang="fr-FR" b="1" dirty="0">
                <a:latin typeface="Comic Sans MS" panose="030F0902030302020204" pitchFamily="66" charset="0"/>
              </a:rPr>
              <a:t>, modalités d’attribution peu lisible</a:t>
            </a:r>
          </a:p>
          <a:p>
            <a:pPr lvl="1"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Initiatives locales particulières : AP-HP (fonds privés), </a:t>
            </a:r>
            <a:r>
              <a:rPr lang="fr-FR" b="1" dirty="0" err="1">
                <a:latin typeface="Comic Sans MS" panose="030F0902030302020204" pitchFamily="66" charset="0"/>
              </a:rPr>
              <a:t>iSite</a:t>
            </a:r>
            <a:r>
              <a:rPr lang="fr-FR" b="1" dirty="0">
                <a:latin typeface="Comic Sans MS" panose="030F0902030302020204" pitchFamily="66" charset="0"/>
              </a:rPr>
              <a:t> Lille (fonds propres)</a:t>
            </a:r>
          </a:p>
          <a:p>
            <a:r>
              <a:rPr lang="fr-FR" dirty="0"/>
              <a:t>Des circuits financiers complexes</a:t>
            </a:r>
          </a:p>
          <a:p>
            <a:pPr lvl="1"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Des délais pour la mise à disposition des fonds</a:t>
            </a:r>
          </a:p>
          <a:p>
            <a:pPr lvl="1"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Obligation pour les promoteurs d’effectuer d’importantes avances de fond</a:t>
            </a:r>
          </a:p>
          <a:p>
            <a:pPr lvl="1">
              <a:buFont typeface="Police système Courant"/>
              <a:buChar char="-"/>
            </a:pPr>
            <a:r>
              <a:rPr lang="fr-FR" b="1" dirty="0">
                <a:latin typeface="Comic Sans MS" panose="030F0902030302020204" pitchFamily="66" charset="0"/>
              </a:rPr>
              <a:t>Un positionnement à part de l’AP-HP</a:t>
            </a:r>
          </a:p>
        </p:txBody>
      </p:sp>
    </p:spTree>
    <p:extLst>
      <p:ext uri="{BB962C8B-B14F-4D97-AF65-F5344CB8AC3E}">
        <p14:creationId xmlns:p14="http://schemas.microsoft.com/office/powerpoint/2010/main" val="1364302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339BF7E-74DD-F542-9668-D86C4E36D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Recommandations 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CE1041D-F405-ED4C-A9A7-52451EE16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492" y="1076454"/>
            <a:ext cx="11829327" cy="505813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fr-FR" dirty="0"/>
              <a:t>Développer les outils de financement public/privé (BPI France…)</a:t>
            </a:r>
          </a:p>
          <a:p>
            <a:pPr>
              <a:lnSpc>
                <a:spcPct val="150000"/>
              </a:lnSpc>
            </a:pPr>
            <a:r>
              <a:rPr lang="fr-FR" dirty="0"/>
              <a:t>Doter l’ANRS-MIE de fonds dédiés et de la capacité à générer des appels d’offre en cas de crise</a:t>
            </a:r>
          </a:p>
          <a:p>
            <a:pPr>
              <a:lnSpc>
                <a:spcPct val="150000"/>
              </a:lnSpc>
            </a:pPr>
            <a:r>
              <a:rPr lang="fr-FR" dirty="0"/>
              <a:t>Repenser et optimiser les flux de finances publiques dédiés à la recherche (y compris hors crise sanitaire)</a:t>
            </a:r>
          </a:p>
          <a:p>
            <a:pPr>
              <a:lnSpc>
                <a:spcPct val="150000"/>
              </a:lnSpc>
            </a:pPr>
            <a:r>
              <a:rPr lang="fr-FR" dirty="0"/>
              <a:t>Améliorer les financements pérennes des structures de recherche clinique publiques (meilleure réactivité</a:t>
            </a:r>
            <a:r>
              <a:rPr lang="fr-FR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fr-FR" dirty="0" smtClean="0"/>
              <a:t>Conférer à l’agence de l’innovation en santé la capacité permettant l’accélération et la simplification du financement de la recherche.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71784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757</Words>
  <Application>Microsoft Office PowerPoint</Application>
  <PresentationFormat>Personnalisé</PresentationFormat>
  <Paragraphs>114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Présentation PowerPoint</vt:lpstr>
      <vt:lpstr>Un effort de recherche sans précédent…</vt:lpstr>
      <vt:lpstr>Recommandations 1</vt:lpstr>
      <vt:lpstr>Optimisation des activités de recherche</vt:lpstr>
      <vt:lpstr>Recommandations 2</vt:lpstr>
      <vt:lpstr>Digitalisation / Décentralisation de la recherche</vt:lpstr>
      <vt:lpstr>Recommandations 3</vt:lpstr>
      <vt:lpstr>Financements nationaux de la recherche Covid</vt:lpstr>
      <vt:lpstr>Recommandations 4</vt:lpstr>
      <vt:lpstr>Autres enjeux locaux et nationaux</vt:lpstr>
      <vt:lpstr>Recommandations 5</vt:lpstr>
      <vt:lpstr>Enjeux internationaux</vt:lpstr>
      <vt:lpstr>Recommandations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 Deplanque</dc:creator>
  <cp:lastModifiedBy>BOEZ Berangere</cp:lastModifiedBy>
  <cp:revision>23</cp:revision>
  <dcterms:created xsi:type="dcterms:W3CDTF">2021-04-27T15:15:03Z</dcterms:created>
  <dcterms:modified xsi:type="dcterms:W3CDTF">2021-09-13T07:57:27Z</dcterms:modified>
</cp:coreProperties>
</file>